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  <p:sldId id="285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01 NASTAVA\01 Predmeti\Planiranje EES-a\Antares\Antares_Materijali_1\antares-2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5371520" cy="3035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POTROŠNJE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Primera radi, na slici su dati koeficijenti normalne raspodele potrošnje.</a:t>
            </a:r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</p:txBody>
      </p:sp>
      <p:pic>
        <p:nvPicPr>
          <p:cNvPr id="1026" name="Picture 2" descr="D:\Clip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6129694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VETROELEKTRANA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vetroelektrane</a:t>
            </a:r>
            <a:r>
              <a:rPr lang="en-US" sz="2000" dirty="0" smtClean="0"/>
              <a:t> se </a:t>
            </a:r>
            <a:r>
              <a:rPr lang="en-US" sz="2000" dirty="0" err="1" smtClean="0"/>
              <a:t>vr</a:t>
            </a:r>
            <a:r>
              <a:rPr lang="sr-Latn-RS" sz="2000" dirty="0" smtClean="0"/>
              <a:t>ši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sli</a:t>
            </a:r>
            <a:r>
              <a:rPr lang="sr-Latn-RS" sz="2000" dirty="0" smtClean="0"/>
              <a:t>č</a:t>
            </a:r>
            <a:r>
              <a:rPr lang="en-US" sz="2000" dirty="0" err="1" smtClean="0"/>
              <a:t>nim</a:t>
            </a:r>
            <a:r>
              <a:rPr lang="en-US" sz="2000" dirty="0" smtClean="0"/>
              <a:t> </a:t>
            </a:r>
            <a:r>
              <a:rPr lang="en-US" sz="2000" dirty="0" err="1" smtClean="0"/>
              <a:t>principima</a:t>
            </a:r>
            <a:r>
              <a:rPr lang="en-US" sz="2000" dirty="0" smtClean="0"/>
              <a:t> </a:t>
            </a:r>
            <a:r>
              <a:rPr lang="en-US" sz="2000" dirty="0" err="1" smtClean="0"/>
              <a:t>kao</a:t>
            </a:r>
            <a:r>
              <a:rPr lang="en-US" sz="2000" dirty="0" smtClean="0"/>
              <a:t> </a:t>
            </a:r>
            <a:r>
              <a:rPr lang="sr-Latn-RS" sz="2000" dirty="0" smtClean="0"/>
              <a:t>i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potro</a:t>
            </a:r>
            <a:r>
              <a:rPr lang="sr-Latn-RS" sz="2000" dirty="0" smtClean="0"/>
              <a:t>š</a:t>
            </a:r>
            <a:r>
              <a:rPr lang="en-US" sz="2000" dirty="0" err="1" smtClean="0"/>
              <a:t>nje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sr-Latn-RS" sz="2000" dirty="0" smtClean="0"/>
              <a:t>Kod modelovanja brzine vetra preporučuje se </a:t>
            </a:r>
            <a:r>
              <a:rPr lang="sr-Latn-RS" sz="2000" i="1" dirty="0" smtClean="0"/>
              <a:t>Weibull</a:t>
            </a:r>
            <a:r>
              <a:rPr lang="sr-Latn-RS" sz="2000" dirty="0" smtClean="0"/>
              <a:t>-ova raspodela.</a:t>
            </a:r>
          </a:p>
          <a:p>
            <a:r>
              <a:rPr lang="sr-Latn-RS" sz="2000" dirty="0" smtClean="0"/>
              <a:t>Potrebno je poznavati istorijske podatke o brzinama vetra na osnovu kojih </a:t>
            </a:r>
            <a:r>
              <a:rPr lang="en-GB" sz="2000" i="1" dirty="0" smtClean="0"/>
              <a:t>Time-Series Analyzer</a:t>
            </a:r>
            <a:r>
              <a:rPr lang="en-GB" sz="2000" dirty="0" smtClean="0"/>
              <a:t> </a:t>
            </a:r>
            <a:r>
              <a:rPr lang="sr-Latn-RS" sz="2000" dirty="0" smtClean="0"/>
              <a:t>određuje potrebne stohastičke parametre. </a:t>
            </a:r>
          </a:p>
          <a:p>
            <a:r>
              <a:rPr lang="sr-Latn-RS" sz="2000" dirty="0" smtClean="0"/>
              <a:t>Stohastički parametri mogu se uneti i ručno.</a:t>
            </a:r>
          </a:p>
          <a:p>
            <a:r>
              <a:rPr lang="sr-Latn-RS" sz="2000" dirty="0" smtClean="0"/>
              <a:t>K</a:t>
            </a:r>
            <a:r>
              <a:rPr lang="en-GB" sz="2000" dirty="0" err="1" smtClean="0"/>
              <a:t>od</a:t>
            </a:r>
            <a:r>
              <a:rPr lang="en-GB" sz="2000" dirty="0" smtClean="0"/>
              <a:t> </a:t>
            </a:r>
            <a:r>
              <a:rPr lang="en-GB" sz="2000" dirty="0" err="1" smtClean="0"/>
              <a:t>modelovanja</a:t>
            </a:r>
            <a:r>
              <a:rPr lang="en-GB" sz="2000" dirty="0" smtClean="0"/>
              <a:t> </a:t>
            </a:r>
            <a:r>
              <a:rPr lang="en-GB" sz="2000" dirty="0" err="1" smtClean="0"/>
              <a:t>vetrogeneratora</a:t>
            </a:r>
            <a:r>
              <a:rPr lang="en-GB" sz="2000" dirty="0" smtClean="0"/>
              <a:t> </a:t>
            </a:r>
            <a:r>
              <a:rPr lang="en-GB" sz="2000" dirty="0" err="1" smtClean="0"/>
              <a:t>mora</a:t>
            </a:r>
            <a:r>
              <a:rPr lang="en-GB" sz="2000" dirty="0" smtClean="0"/>
              <a:t> </a:t>
            </a:r>
            <a:r>
              <a:rPr lang="sr-Latn-RS" sz="2000" dirty="0" smtClean="0"/>
              <a:t>se </a:t>
            </a:r>
            <a:r>
              <a:rPr lang="en-GB" sz="2000" dirty="0" err="1" smtClean="0"/>
              <a:t>uneti</a:t>
            </a:r>
            <a:r>
              <a:rPr lang="en-GB" sz="2000" dirty="0" smtClean="0"/>
              <a:t> </a:t>
            </a:r>
            <a:r>
              <a:rPr lang="en-GB" sz="2000" dirty="0" err="1" smtClean="0"/>
              <a:t>tabela</a:t>
            </a:r>
            <a:r>
              <a:rPr lang="en-GB" sz="2000" dirty="0" smtClean="0"/>
              <a:t> </a:t>
            </a:r>
            <a:r>
              <a:rPr lang="en-GB" sz="2000" dirty="0" err="1" smtClean="0"/>
              <a:t>konverzije</a:t>
            </a:r>
            <a:r>
              <a:rPr lang="en-GB" sz="2000" dirty="0" smtClean="0"/>
              <a:t> </a:t>
            </a:r>
            <a:r>
              <a:rPr lang="en-GB" sz="2000" dirty="0" err="1" smtClean="0"/>
              <a:t>koja</a:t>
            </a:r>
            <a:r>
              <a:rPr lang="en-GB" sz="2000" dirty="0" smtClean="0"/>
              <a:t> </a:t>
            </a:r>
            <a:r>
              <a:rPr lang="en-GB" sz="2000" dirty="0" err="1" smtClean="0"/>
              <a:t>omogućava</a:t>
            </a:r>
            <a:r>
              <a:rPr lang="en-GB" sz="2000" dirty="0" smtClean="0"/>
              <a:t> </a:t>
            </a:r>
            <a:r>
              <a:rPr lang="en-GB" sz="2000" dirty="0" err="1" smtClean="0"/>
              <a:t>izračunavanje</a:t>
            </a:r>
            <a:r>
              <a:rPr lang="en-GB" sz="2000" dirty="0" smtClean="0"/>
              <a:t> </a:t>
            </a:r>
            <a:r>
              <a:rPr lang="en-GB" sz="2000" dirty="0" err="1" smtClean="0"/>
              <a:t>snage</a:t>
            </a:r>
            <a:r>
              <a:rPr lang="en-GB" sz="2000" dirty="0" smtClean="0"/>
              <a:t> </a:t>
            </a:r>
            <a:r>
              <a:rPr lang="en-GB" sz="2000" dirty="0" err="1" smtClean="0"/>
              <a:t>proizvodnje</a:t>
            </a:r>
            <a:r>
              <a:rPr lang="en-GB" sz="2000" dirty="0" smtClean="0"/>
              <a:t> VE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osnovu</a:t>
            </a:r>
            <a:r>
              <a:rPr lang="en-GB" sz="2000" dirty="0" smtClean="0"/>
              <a:t> </a:t>
            </a:r>
            <a:r>
              <a:rPr lang="en-GB" sz="2000" dirty="0" err="1" smtClean="0"/>
              <a:t>brzine</a:t>
            </a:r>
            <a:r>
              <a:rPr lang="en-GB" sz="2000" dirty="0" smtClean="0"/>
              <a:t> </a:t>
            </a:r>
            <a:r>
              <a:rPr lang="en-GB" sz="2000" dirty="0" err="1" smtClean="0"/>
              <a:t>vetra</a:t>
            </a:r>
            <a:r>
              <a:rPr lang="en-GB" sz="2000" dirty="0" smtClean="0"/>
              <a:t>.</a:t>
            </a:r>
            <a:endParaRPr lang="sr-Latn-RS" sz="2000" dirty="0" smtClean="0"/>
          </a:p>
          <a:p>
            <a:r>
              <a:rPr lang="en-GB" sz="2000" dirty="0" smtClean="0"/>
              <a:t>Ova </a:t>
            </a:r>
            <a:r>
              <a:rPr lang="en-GB" sz="2000" dirty="0" err="1" smtClean="0"/>
              <a:t>tabela</a:t>
            </a:r>
            <a:r>
              <a:rPr lang="en-GB" sz="2000" dirty="0" smtClean="0"/>
              <a:t> se </a:t>
            </a:r>
            <a:r>
              <a:rPr lang="en-GB" sz="2000" dirty="0" err="1" smtClean="0"/>
              <a:t>popunjava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osnovu</a:t>
            </a:r>
            <a:r>
              <a:rPr lang="en-GB" sz="2000" dirty="0" smtClean="0"/>
              <a:t> </a:t>
            </a:r>
            <a:r>
              <a:rPr lang="en-GB" sz="2000" dirty="0" err="1" smtClean="0"/>
              <a:t>podataka</a:t>
            </a:r>
            <a:r>
              <a:rPr lang="en-GB" sz="2000" dirty="0" smtClean="0"/>
              <a:t> o </a:t>
            </a:r>
            <a:r>
              <a:rPr lang="en-GB" sz="2000" dirty="0" err="1" smtClean="0"/>
              <a:t>vetrogeneratoru</a:t>
            </a:r>
            <a:r>
              <a:rPr lang="en-GB" sz="2000" dirty="0" smtClean="0"/>
              <a:t>, </a:t>
            </a:r>
            <a:r>
              <a:rPr lang="en-GB" sz="2000" dirty="0" err="1" smtClean="0"/>
              <a:t>odnosno</a:t>
            </a:r>
            <a:r>
              <a:rPr lang="en-GB" sz="2000" dirty="0" smtClean="0"/>
              <a:t> </a:t>
            </a:r>
            <a:r>
              <a:rPr lang="en-GB" sz="2000" dirty="0" err="1" smtClean="0"/>
              <a:t>njegove</a:t>
            </a:r>
            <a:r>
              <a:rPr lang="en-GB" sz="2000" dirty="0" smtClean="0"/>
              <a:t> </a:t>
            </a:r>
            <a:r>
              <a:rPr lang="en-GB" sz="2000" dirty="0" err="1" smtClean="0"/>
              <a:t>krive</a:t>
            </a:r>
            <a:r>
              <a:rPr lang="en-GB" sz="2000" dirty="0" smtClean="0"/>
              <a:t> </a:t>
            </a:r>
            <a:r>
              <a:rPr lang="en-GB" sz="2000" dirty="0" err="1" smtClean="0"/>
              <a:t>proizvodnje</a:t>
            </a:r>
            <a:r>
              <a:rPr lang="en-GB" sz="2000" dirty="0" smtClean="0"/>
              <a:t>.</a:t>
            </a:r>
            <a:endParaRPr lang="sr-Latn-RS" sz="2000" dirty="0" smtClean="0"/>
          </a:p>
          <a:p>
            <a:r>
              <a:rPr lang="sr-Latn-RS" sz="2000" dirty="0" smtClean="0"/>
              <a:t>Kao i kod potrošnje, na osnovu stohastičkih parametara </a:t>
            </a:r>
            <a:r>
              <a:rPr lang="en-GB" sz="2000" i="1" dirty="0" smtClean="0"/>
              <a:t>Time-Series Generator</a:t>
            </a:r>
            <a:r>
              <a:rPr lang="en-GB" sz="2000" dirty="0" smtClean="0"/>
              <a:t> </a:t>
            </a:r>
            <a:r>
              <a:rPr lang="en-GB" sz="2000" dirty="0" err="1" smtClean="0"/>
              <a:t>formira</a:t>
            </a:r>
            <a:r>
              <a:rPr lang="sr-Latn-RS" sz="2000" dirty="0" smtClean="0"/>
              <a:t> zadati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sr-Latn-RS" sz="2000" dirty="0" smtClean="0"/>
              <a:t>serija.</a:t>
            </a:r>
          </a:p>
          <a:p>
            <a:endParaRPr lang="en-US" sz="2000" dirty="0" smtClean="0"/>
          </a:p>
          <a:p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VETROELEKTRANA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Na slici je dat primer tabele konverzije brzine vetra.</a:t>
            </a:r>
          </a:p>
        </p:txBody>
      </p:sp>
      <p:pic>
        <p:nvPicPr>
          <p:cNvPr id="2050" name="Picture 2" descr="D:\Clip_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57400"/>
            <a:ext cx="6934200" cy="2540431"/>
          </a:xfrm>
          <a:prstGeom prst="rect">
            <a:avLst/>
          </a:prstGeom>
          <a:noFill/>
        </p:spPr>
      </p:pic>
      <p:pic>
        <p:nvPicPr>
          <p:cNvPr id="2052" name="Picture 4" descr="D:\Clip_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876800"/>
            <a:ext cx="6934200" cy="1786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SOLARNIH 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sr-Latn-RS" sz="2000" dirty="0" smtClean="0"/>
              <a:t>solarnih </a:t>
            </a:r>
            <a:r>
              <a:rPr lang="en-US" sz="2000" dirty="0" err="1" smtClean="0"/>
              <a:t>elektran</a:t>
            </a:r>
            <a:r>
              <a:rPr lang="sr-Latn-RS" sz="2000" dirty="0" smtClean="0"/>
              <a:t>a</a:t>
            </a:r>
            <a:r>
              <a:rPr lang="en-US" sz="2000" dirty="0" smtClean="0"/>
              <a:t> se </a:t>
            </a:r>
            <a:r>
              <a:rPr lang="en-US" sz="2000" dirty="0" err="1" smtClean="0"/>
              <a:t>vr</a:t>
            </a:r>
            <a:r>
              <a:rPr lang="sr-Latn-RS" sz="2000" dirty="0" smtClean="0"/>
              <a:t>ši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sli</a:t>
            </a:r>
            <a:r>
              <a:rPr lang="sr-Latn-RS" sz="2000" dirty="0" smtClean="0"/>
              <a:t>č</a:t>
            </a:r>
            <a:r>
              <a:rPr lang="en-US" sz="2000" dirty="0" err="1" smtClean="0"/>
              <a:t>nim</a:t>
            </a:r>
            <a:r>
              <a:rPr lang="en-US" sz="2000" dirty="0" smtClean="0"/>
              <a:t> </a:t>
            </a:r>
            <a:r>
              <a:rPr lang="en-US" sz="2000" dirty="0" err="1" smtClean="0"/>
              <a:t>principima</a:t>
            </a:r>
            <a:r>
              <a:rPr lang="en-US" sz="2000" dirty="0" smtClean="0"/>
              <a:t> </a:t>
            </a:r>
            <a:r>
              <a:rPr lang="en-US" sz="2000" dirty="0" err="1" smtClean="0"/>
              <a:t>kao</a:t>
            </a:r>
            <a:r>
              <a:rPr lang="en-US" sz="2000" dirty="0" smtClean="0"/>
              <a:t> </a:t>
            </a:r>
            <a:r>
              <a:rPr lang="sr-Latn-RS" sz="2000" dirty="0" smtClean="0"/>
              <a:t>i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potro</a:t>
            </a:r>
            <a:r>
              <a:rPr lang="sr-Latn-RS" sz="2000" dirty="0" smtClean="0"/>
              <a:t>š</a:t>
            </a:r>
            <a:r>
              <a:rPr lang="en-US" sz="2000" dirty="0" err="1" smtClean="0"/>
              <a:t>nje</a:t>
            </a:r>
            <a:r>
              <a:rPr lang="sr-Latn-RS" sz="2000" dirty="0" smtClean="0"/>
              <a:t> i modelovanje vetroelektrana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sr-Latn-RS" sz="2000" dirty="0" smtClean="0"/>
              <a:t>Kod ovog modela se preporučuje </a:t>
            </a:r>
            <a:r>
              <a:rPr lang="sr-Latn-RS" sz="2000" i="1" dirty="0" smtClean="0"/>
              <a:t>Beta</a:t>
            </a:r>
            <a:r>
              <a:rPr lang="sr-Latn-RS" sz="2000" dirty="0" smtClean="0"/>
              <a:t> raspodela.</a:t>
            </a:r>
          </a:p>
          <a:p>
            <a:r>
              <a:rPr lang="sr-Latn-RS" sz="2000" dirty="0" smtClean="0"/>
              <a:t>I ovde je potrebno poznavati istorijske podatke o brzinama vetra na osnovu kojih </a:t>
            </a:r>
            <a:r>
              <a:rPr lang="en-GB" sz="2000" i="1" dirty="0" smtClean="0"/>
              <a:t>Time-Series Analyzer</a:t>
            </a:r>
            <a:r>
              <a:rPr lang="en-GB" sz="2000" dirty="0" smtClean="0"/>
              <a:t> </a:t>
            </a:r>
            <a:r>
              <a:rPr lang="sr-Latn-RS" sz="2000" dirty="0" smtClean="0"/>
              <a:t>određuje potrebne stohastičke parametre. </a:t>
            </a:r>
          </a:p>
          <a:p>
            <a:r>
              <a:rPr lang="sr-Latn-RS" sz="2000" dirty="0" smtClean="0"/>
              <a:t>Stohastički parametri mogu se uneti i ručno.</a:t>
            </a:r>
          </a:p>
          <a:p>
            <a:r>
              <a:rPr lang="sr-Latn-RS" sz="2000" dirty="0" smtClean="0"/>
              <a:t>Kao i kod prethodna dva modela, na osnovu stohastičkih parametara </a:t>
            </a:r>
            <a:r>
              <a:rPr lang="en-GB" sz="2000" i="1" dirty="0" smtClean="0"/>
              <a:t>Time-Series Generator</a:t>
            </a:r>
            <a:r>
              <a:rPr lang="en-GB" sz="2000" dirty="0" smtClean="0"/>
              <a:t> </a:t>
            </a:r>
            <a:r>
              <a:rPr lang="en-GB" sz="2000" dirty="0" err="1" smtClean="0"/>
              <a:t>formira</a:t>
            </a:r>
            <a:r>
              <a:rPr lang="sr-Latn-RS" sz="2000" dirty="0" smtClean="0"/>
              <a:t> zadati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sr-Latn-RS" sz="2000" dirty="0" smtClean="0"/>
              <a:t>serija.</a:t>
            </a:r>
          </a:p>
          <a:p>
            <a:endParaRPr lang="en-US" sz="2000" dirty="0" smtClean="0"/>
          </a:p>
          <a:p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SOLARNIH 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Na slici je dat primer dnevnog profila proizvodnje solarne elektrane.</a:t>
            </a:r>
          </a:p>
          <a:p>
            <a:endParaRPr lang="en-US" sz="2000" dirty="0" smtClean="0"/>
          </a:p>
          <a:p>
            <a:endParaRPr lang="sr-Latn-RS" sz="2000" dirty="0" smtClean="0"/>
          </a:p>
        </p:txBody>
      </p:sp>
      <p:pic>
        <p:nvPicPr>
          <p:cNvPr id="25602" name="Picture 2" descr="D:\Clip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65570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TERMOELEKTRANA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Termolektrane</a:t>
            </a:r>
            <a:r>
              <a:rPr lang="en-US" sz="2000" dirty="0" smtClean="0"/>
              <a:t> (TE) u </a:t>
            </a:r>
            <a:r>
              <a:rPr lang="sr-Latn-RS" sz="2000" dirty="0" smtClean="0"/>
              <a:t>Antaresu</a:t>
            </a:r>
            <a:r>
              <a:rPr lang="en-US" sz="2000" dirty="0" smtClean="0"/>
              <a:t> se </a:t>
            </a:r>
            <a:r>
              <a:rPr lang="en-US" sz="2000" dirty="0" err="1" smtClean="0"/>
              <a:t>modeluju</a:t>
            </a:r>
            <a:r>
              <a:rPr lang="en-US" sz="2000" dirty="0" smtClean="0"/>
              <a:t> </a:t>
            </a:r>
            <a:r>
              <a:rPr lang="en-US" sz="2000" dirty="0" err="1" smtClean="0"/>
              <a:t>kao</a:t>
            </a:r>
            <a:r>
              <a:rPr lang="en-US" sz="2000" dirty="0" smtClean="0"/>
              <a:t> </a:t>
            </a:r>
            <a:r>
              <a:rPr lang="en-US" sz="2000" dirty="0" err="1" smtClean="0"/>
              <a:t>klasteri</a:t>
            </a:r>
            <a:r>
              <a:rPr lang="en-US" sz="2000" dirty="0" smtClean="0"/>
              <a:t> (</a:t>
            </a:r>
            <a:r>
              <a:rPr lang="en-US" sz="2000" dirty="0" err="1" smtClean="0"/>
              <a:t>grupe</a:t>
            </a:r>
            <a:r>
              <a:rPr lang="en-US" sz="2000" dirty="0" smtClean="0"/>
              <a:t>) </a:t>
            </a:r>
            <a:r>
              <a:rPr lang="en-US" sz="2000" dirty="0" err="1" smtClean="0"/>
              <a:t>više</a:t>
            </a:r>
            <a:r>
              <a:rPr lang="en-US" sz="2000" dirty="0" smtClean="0"/>
              <a:t> </a:t>
            </a:r>
            <a:r>
              <a:rPr lang="en-US" sz="2000" dirty="0" err="1" smtClean="0"/>
              <a:t>agregata</a:t>
            </a:r>
            <a:r>
              <a:rPr lang="en-US" sz="2000" dirty="0" smtClean="0"/>
              <a:t>. </a:t>
            </a:r>
            <a:r>
              <a:rPr lang="en-US" sz="2000" dirty="0" err="1" smtClean="0"/>
              <a:t>Podrazumeva</a:t>
            </a:r>
            <a:r>
              <a:rPr lang="en-US" sz="2000" dirty="0" smtClean="0"/>
              <a:t> se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elektrana</a:t>
            </a:r>
            <a:r>
              <a:rPr lang="en-US" sz="2000" dirty="0" smtClean="0"/>
              <a:t> </a:t>
            </a:r>
            <a:r>
              <a:rPr lang="en-US" sz="2000" dirty="0" err="1" smtClean="0"/>
              <a:t>može</a:t>
            </a:r>
            <a:r>
              <a:rPr lang="en-US" sz="2000" dirty="0" smtClean="0"/>
              <a:t> </a:t>
            </a:r>
            <a:r>
              <a:rPr lang="en-US" sz="2000" dirty="0" err="1" smtClean="0"/>
              <a:t>imati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samo</a:t>
            </a:r>
            <a:r>
              <a:rPr lang="en-US" sz="2000" dirty="0" smtClean="0"/>
              <a:t> </a:t>
            </a:r>
            <a:r>
              <a:rPr lang="en-US" sz="2000" dirty="0" err="1" smtClean="0"/>
              <a:t>jedan</a:t>
            </a:r>
            <a:r>
              <a:rPr lang="en-US" sz="2000" dirty="0" smtClean="0"/>
              <a:t> </a:t>
            </a:r>
            <a:r>
              <a:rPr lang="en-US" sz="2000" dirty="0" err="1" smtClean="0"/>
              <a:t>agregat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sr-Latn-RS" sz="2000" dirty="0" smtClean="0"/>
              <a:t>Podaci koji se mogu uneti su:</a:t>
            </a:r>
            <a:endParaRPr lang="en-US" sz="2000" dirty="0" smtClean="0"/>
          </a:p>
          <a:p>
            <a:pPr lvl="1"/>
            <a:r>
              <a:rPr lang="en-US" sz="1800" i="1" dirty="0" smtClean="0"/>
              <a:t>Name</a:t>
            </a:r>
            <a:r>
              <a:rPr lang="en-US" sz="1800" dirty="0" smtClean="0"/>
              <a:t>: </a:t>
            </a:r>
            <a:r>
              <a:rPr lang="en-US" sz="1800" dirty="0" err="1" smtClean="0"/>
              <a:t>Naziv</a:t>
            </a:r>
            <a:r>
              <a:rPr lang="en-US" sz="1800" dirty="0" smtClean="0"/>
              <a:t> TE</a:t>
            </a:r>
          </a:p>
          <a:p>
            <a:pPr lvl="1"/>
            <a:r>
              <a:rPr lang="en-US" sz="1800" i="1" dirty="0" smtClean="0"/>
              <a:t>Group</a:t>
            </a:r>
            <a:r>
              <a:rPr lang="en-US" sz="1800" dirty="0" smtClean="0"/>
              <a:t>: </a:t>
            </a:r>
            <a:r>
              <a:rPr lang="en-US" sz="1800" dirty="0" err="1" smtClean="0"/>
              <a:t>Iz</a:t>
            </a:r>
            <a:r>
              <a:rPr lang="en-US" sz="1800" dirty="0" smtClean="0"/>
              <a:t> </a:t>
            </a:r>
            <a:r>
              <a:rPr lang="en-US" sz="1800" dirty="0" err="1" smtClean="0"/>
              <a:t>padajućeg</a:t>
            </a:r>
            <a:r>
              <a:rPr lang="en-US" sz="1800" dirty="0" smtClean="0"/>
              <a:t> </a:t>
            </a:r>
            <a:r>
              <a:rPr lang="en-US" sz="1800" dirty="0" err="1" smtClean="0"/>
              <a:t>menija</a:t>
            </a:r>
            <a:r>
              <a:rPr lang="en-US" sz="1800" dirty="0" smtClean="0"/>
              <a:t> se </a:t>
            </a:r>
            <a:r>
              <a:rPr lang="en-US" sz="1800" dirty="0" err="1" smtClean="0"/>
              <a:t>bira</a:t>
            </a:r>
            <a:r>
              <a:rPr lang="en-US" sz="1800" dirty="0" smtClean="0"/>
              <a:t> tip </a:t>
            </a:r>
            <a:r>
              <a:rPr lang="en-US" sz="1800" dirty="0" err="1" smtClean="0"/>
              <a:t>goriva</a:t>
            </a:r>
            <a:r>
              <a:rPr lang="en-US" sz="1800" dirty="0" smtClean="0"/>
              <a:t> (</a:t>
            </a:r>
            <a:r>
              <a:rPr lang="en-US" sz="1800" dirty="0" err="1" smtClean="0"/>
              <a:t>lignit</a:t>
            </a:r>
            <a:r>
              <a:rPr lang="en-US" sz="1800" dirty="0" smtClean="0"/>
              <a:t>, gas, </a:t>
            </a:r>
            <a:r>
              <a:rPr lang="en-US" sz="1800" dirty="0" err="1" smtClean="0"/>
              <a:t>nafta</a:t>
            </a:r>
            <a:r>
              <a:rPr lang="en-US" sz="1800" dirty="0" smtClean="0"/>
              <a:t>…)</a:t>
            </a:r>
          </a:p>
          <a:p>
            <a:pPr lvl="1"/>
            <a:r>
              <a:rPr lang="en-US" sz="1800" i="1" dirty="0" smtClean="0"/>
              <a:t>Area</a:t>
            </a:r>
            <a:r>
              <a:rPr lang="en-US" sz="1800" dirty="0" smtClean="0"/>
              <a:t>: Oblast u </a:t>
            </a:r>
            <a:r>
              <a:rPr lang="en-US" sz="1800" dirty="0" err="1" smtClean="0"/>
              <a:t>kojoj</a:t>
            </a:r>
            <a:r>
              <a:rPr lang="en-US" sz="1800" dirty="0" smtClean="0"/>
              <a:t> se TE </a:t>
            </a:r>
            <a:r>
              <a:rPr lang="en-US" sz="1800" dirty="0" err="1" smtClean="0"/>
              <a:t>nalazi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i="1" dirty="0" smtClean="0"/>
              <a:t>Enabled</a:t>
            </a:r>
            <a:r>
              <a:rPr lang="en-US" sz="1800" dirty="0" smtClean="0"/>
              <a:t>: </a:t>
            </a:r>
            <a:r>
              <a:rPr lang="en-US" sz="1800" dirty="0" err="1" smtClean="0"/>
              <a:t>da</a:t>
            </a:r>
            <a:r>
              <a:rPr lang="en-US" sz="1800" dirty="0" smtClean="0"/>
              <a:t> </a:t>
            </a:r>
            <a:r>
              <a:rPr lang="en-US" sz="1800" dirty="0" err="1" smtClean="0"/>
              <a:t>li</a:t>
            </a:r>
            <a:r>
              <a:rPr lang="en-US" sz="1800" dirty="0" smtClean="0"/>
              <a:t> je </a:t>
            </a:r>
            <a:r>
              <a:rPr lang="en-US" sz="1800" dirty="0" err="1" smtClean="0"/>
              <a:t>elektrana</a:t>
            </a:r>
            <a:r>
              <a:rPr lang="en-US" sz="1800" dirty="0" smtClean="0"/>
              <a:t> u </a:t>
            </a:r>
            <a:r>
              <a:rPr lang="en-US" sz="1800" dirty="0" err="1" smtClean="0"/>
              <a:t>funkciji</a:t>
            </a:r>
            <a:r>
              <a:rPr lang="en-US" sz="1800" dirty="0" smtClean="0"/>
              <a:t> (</a:t>
            </a:r>
            <a:r>
              <a:rPr lang="en-US" sz="1800" dirty="0" err="1" smtClean="0"/>
              <a:t>ili</a:t>
            </a:r>
            <a:r>
              <a:rPr lang="en-US" sz="1800" dirty="0" smtClean="0"/>
              <a:t> je u </a:t>
            </a:r>
            <a:r>
              <a:rPr lang="en-US" sz="1800" dirty="0" err="1" smtClean="0"/>
              <a:t>fazi</a:t>
            </a:r>
            <a:r>
              <a:rPr lang="en-US" sz="1800" dirty="0" smtClean="0"/>
              <a:t> </a:t>
            </a:r>
            <a:r>
              <a:rPr lang="en-US" sz="1800" dirty="0" err="1" smtClean="0"/>
              <a:t>izgradnje</a:t>
            </a:r>
            <a:r>
              <a:rPr lang="en-US" sz="1800" dirty="0" smtClean="0"/>
              <a:t>, </a:t>
            </a:r>
            <a:r>
              <a:rPr lang="en-US" sz="1800" dirty="0" err="1" smtClean="0"/>
              <a:t>planiranja</a:t>
            </a:r>
            <a:r>
              <a:rPr lang="en-US" sz="1800" dirty="0" smtClean="0"/>
              <a:t>, </a:t>
            </a:r>
            <a:r>
              <a:rPr lang="en-US" sz="1800" dirty="0" err="1" smtClean="0"/>
              <a:t>zatvorena</a:t>
            </a:r>
            <a:r>
              <a:rPr lang="en-US" sz="1800" dirty="0" smtClean="0"/>
              <a:t>).</a:t>
            </a:r>
          </a:p>
          <a:p>
            <a:pPr lvl="1"/>
            <a:r>
              <a:rPr lang="en-US" sz="1800" i="1" dirty="0" smtClean="0"/>
              <a:t>Unit</a:t>
            </a:r>
            <a:r>
              <a:rPr lang="en-US" sz="1800" dirty="0" smtClean="0"/>
              <a:t>: 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agregata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i="1" dirty="0" smtClean="0"/>
              <a:t>Nominal capacity (MW)</a:t>
            </a:r>
            <a:r>
              <a:rPr lang="en-US" sz="1800" dirty="0" smtClean="0"/>
              <a:t>: </a:t>
            </a:r>
            <a:r>
              <a:rPr lang="en-US" sz="1800" dirty="0" err="1" smtClean="0"/>
              <a:t>Nominalna</a:t>
            </a:r>
            <a:r>
              <a:rPr lang="en-US" sz="1800" dirty="0" smtClean="0"/>
              <a:t> </a:t>
            </a:r>
            <a:r>
              <a:rPr lang="en-US" sz="1800" dirty="0" err="1" smtClean="0"/>
              <a:t>snaga</a:t>
            </a:r>
            <a:r>
              <a:rPr lang="en-US" sz="1800" dirty="0" smtClean="0"/>
              <a:t> </a:t>
            </a:r>
            <a:r>
              <a:rPr lang="en-US" sz="1800" dirty="0" err="1" smtClean="0"/>
              <a:t>jednog</a:t>
            </a:r>
            <a:r>
              <a:rPr lang="en-US" sz="1800" dirty="0" smtClean="0"/>
              <a:t> </a:t>
            </a:r>
            <a:r>
              <a:rPr lang="en-US" sz="1800" dirty="0" err="1" smtClean="0"/>
              <a:t>agregata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i="1" dirty="0" smtClean="0"/>
              <a:t>Installed (MW)</a:t>
            </a:r>
            <a:r>
              <a:rPr lang="en-US" sz="1800" dirty="0" smtClean="0"/>
              <a:t>: </a:t>
            </a:r>
            <a:r>
              <a:rPr lang="en-US" sz="1800" dirty="0" err="1" smtClean="0"/>
              <a:t>Automatski</a:t>
            </a:r>
            <a:r>
              <a:rPr lang="en-US" sz="1800" dirty="0" smtClean="0"/>
              <a:t> se </a:t>
            </a:r>
            <a:r>
              <a:rPr lang="en-US" sz="1800" dirty="0" err="1" smtClean="0"/>
              <a:t>popunjava</a:t>
            </a:r>
            <a:r>
              <a:rPr lang="en-US" sz="1800" dirty="0" smtClean="0"/>
              <a:t> </a:t>
            </a:r>
            <a:r>
              <a:rPr lang="en-US" sz="1800" dirty="0" err="1" smtClean="0"/>
              <a:t>ukupna</a:t>
            </a:r>
            <a:r>
              <a:rPr lang="en-US" sz="1800" dirty="0" smtClean="0"/>
              <a:t> </a:t>
            </a:r>
            <a:r>
              <a:rPr lang="en-US" sz="1800" dirty="0" err="1" smtClean="0"/>
              <a:t>instalisana</a:t>
            </a:r>
            <a:r>
              <a:rPr lang="en-US" sz="1800" dirty="0" smtClean="0"/>
              <a:t> </a:t>
            </a:r>
            <a:r>
              <a:rPr lang="en-US" sz="1800" dirty="0" err="1" smtClean="0"/>
              <a:t>snaga</a:t>
            </a:r>
            <a:r>
              <a:rPr lang="en-US" sz="1800" dirty="0" smtClean="0"/>
              <a:t> </a:t>
            </a:r>
            <a:r>
              <a:rPr lang="en-US" sz="1800" dirty="0" err="1" smtClean="0"/>
              <a:t>elektrane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i="1" dirty="0" smtClean="0"/>
              <a:t>Must run</a:t>
            </a:r>
            <a:r>
              <a:rPr lang="en-US" sz="1800" dirty="0" smtClean="0"/>
              <a:t>: </a:t>
            </a:r>
            <a:r>
              <a:rPr lang="en-US" sz="1800" dirty="0" err="1" smtClean="0"/>
              <a:t>Da</a:t>
            </a:r>
            <a:r>
              <a:rPr lang="en-US" sz="1800" dirty="0" smtClean="0"/>
              <a:t> </a:t>
            </a:r>
            <a:r>
              <a:rPr lang="en-US" sz="1800" dirty="0" err="1" smtClean="0"/>
              <a:t>li</a:t>
            </a:r>
            <a:r>
              <a:rPr lang="en-US" sz="1800" dirty="0" smtClean="0"/>
              <a:t> </a:t>
            </a:r>
            <a:r>
              <a:rPr lang="en-US" sz="1800" dirty="0" err="1" smtClean="0"/>
              <a:t>elektrana</a:t>
            </a:r>
            <a:r>
              <a:rPr lang="en-US" sz="1800" dirty="0" smtClean="0"/>
              <a:t> </a:t>
            </a:r>
            <a:r>
              <a:rPr lang="en-US" sz="1800" dirty="0" err="1" smtClean="0"/>
              <a:t>mora</a:t>
            </a:r>
            <a:r>
              <a:rPr lang="en-US" sz="1800" dirty="0" smtClean="0"/>
              <a:t> </a:t>
            </a:r>
            <a:r>
              <a:rPr lang="en-US" sz="1800" dirty="0" err="1" smtClean="0"/>
              <a:t>uvek</a:t>
            </a:r>
            <a:r>
              <a:rPr lang="en-US" sz="1800" dirty="0" smtClean="0"/>
              <a:t> </a:t>
            </a:r>
            <a:r>
              <a:rPr lang="en-US" sz="1800" dirty="0" err="1" smtClean="0"/>
              <a:t>da</a:t>
            </a:r>
            <a:r>
              <a:rPr lang="en-US" sz="1800" dirty="0" smtClean="0"/>
              <a:t> </a:t>
            </a:r>
            <a:r>
              <a:rPr lang="en-US" sz="1800" dirty="0" err="1" smtClean="0"/>
              <a:t>radi</a:t>
            </a:r>
            <a:r>
              <a:rPr lang="en-US" sz="1800" dirty="0" smtClean="0"/>
              <a:t>?</a:t>
            </a:r>
          </a:p>
          <a:p>
            <a:pPr lvl="1"/>
            <a:r>
              <a:rPr lang="en-US" sz="1800" i="1" dirty="0" smtClean="0"/>
              <a:t>Min. Stable Power</a:t>
            </a:r>
            <a:r>
              <a:rPr lang="en-US" sz="1800" dirty="0" smtClean="0"/>
              <a:t>: </a:t>
            </a:r>
            <a:r>
              <a:rPr lang="en-US" sz="1800" dirty="0" err="1" smtClean="0"/>
              <a:t>Tehnički</a:t>
            </a:r>
            <a:r>
              <a:rPr lang="en-US" sz="1800" dirty="0" smtClean="0"/>
              <a:t> minimum</a:t>
            </a:r>
            <a:endParaRPr lang="sr-Latn-RS" sz="1800" dirty="0" smtClean="0"/>
          </a:p>
          <a:p>
            <a:pPr lvl="1"/>
            <a:r>
              <a:rPr lang="en-US" sz="1800" i="1" dirty="0" smtClean="0"/>
              <a:t>Min. Up Time</a:t>
            </a:r>
            <a:r>
              <a:rPr lang="sr-Latn-RS" sz="1800" dirty="0" smtClean="0"/>
              <a:t>: Minimalno vreme za koje TE mora biti uključena</a:t>
            </a:r>
          </a:p>
          <a:p>
            <a:pPr lvl="1"/>
            <a:r>
              <a:rPr lang="en-US" sz="1800" i="1" dirty="0" smtClean="0"/>
              <a:t>Min. </a:t>
            </a:r>
            <a:r>
              <a:rPr lang="sr-Latn-RS" sz="1800" i="1" dirty="0" smtClean="0"/>
              <a:t>Down</a:t>
            </a:r>
            <a:r>
              <a:rPr lang="en-US" sz="1800" i="1" dirty="0" smtClean="0"/>
              <a:t> Time</a:t>
            </a:r>
            <a:r>
              <a:rPr lang="sr-Latn-RS" sz="1800" dirty="0" smtClean="0"/>
              <a:t>: Minimalno vreme za koje TE mora biti isključena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TERMOELEKTRANA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Podaci koji se mogu uneti su (nastavak):</a:t>
            </a:r>
          </a:p>
          <a:p>
            <a:pPr lvl="1"/>
            <a:r>
              <a:rPr lang="en-US" sz="1800" i="1" dirty="0" smtClean="0"/>
              <a:t>Spinning</a:t>
            </a:r>
            <a:r>
              <a:rPr lang="en-US" sz="1800" dirty="0" smtClean="0"/>
              <a:t>: Koji </a:t>
            </a:r>
            <a:r>
              <a:rPr lang="en-US" sz="1800" dirty="0" err="1" smtClean="0"/>
              <a:t>procenat</a:t>
            </a:r>
            <a:r>
              <a:rPr lang="en-US" sz="1800" dirty="0" smtClean="0"/>
              <a:t> </a:t>
            </a:r>
            <a:r>
              <a:rPr lang="en-US" sz="1800" dirty="0" err="1" smtClean="0"/>
              <a:t>snage</a:t>
            </a:r>
            <a:r>
              <a:rPr lang="en-US" sz="1800" dirty="0" smtClean="0"/>
              <a:t> </a:t>
            </a:r>
            <a:r>
              <a:rPr lang="en-US" sz="1800" dirty="0" err="1" smtClean="0"/>
              <a:t>mora</a:t>
            </a:r>
            <a:r>
              <a:rPr lang="en-US" sz="1800" dirty="0" smtClean="0"/>
              <a:t> </a:t>
            </a:r>
            <a:r>
              <a:rPr lang="en-US" sz="1800" dirty="0" err="1" smtClean="0"/>
              <a:t>služiti</a:t>
            </a:r>
            <a:r>
              <a:rPr lang="en-US" sz="1800" dirty="0" smtClean="0"/>
              <a:t> </a:t>
            </a:r>
            <a:r>
              <a:rPr lang="en-US" sz="1800" dirty="0" err="1" smtClean="0"/>
              <a:t>kao</a:t>
            </a:r>
            <a:r>
              <a:rPr lang="en-US" sz="1800" dirty="0" smtClean="0"/>
              <a:t> </a:t>
            </a:r>
            <a:r>
              <a:rPr lang="en-US" sz="1800" dirty="0" err="1" smtClean="0"/>
              <a:t>obrtna</a:t>
            </a:r>
            <a:r>
              <a:rPr lang="en-US" sz="1800" dirty="0" smtClean="0"/>
              <a:t> </a:t>
            </a:r>
            <a:r>
              <a:rPr lang="en-US" sz="1800" dirty="0" err="1" smtClean="0"/>
              <a:t>rezerva</a:t>
            </a:r>
            <a:endParaRPr lang="en-US" sz="1800" i="1" dirty="0" smtClean="0"/>
          </a:p>
          <a:p>
            <a:pPr lvl="1"/>
            <a:r>
              <a:rPr lang="sr-Latn-RS" sz="1800" i="1" dirty="0" smtClean="0"/>
              <a:t>CO</a:t>
            </a:r>
            <a:r>
              <a:rPr lang="sr-Latn-RS" sz="1800" i="1" baseline="-25000" dirty="0" smtClean="0"/>
              <a:t>2</a:t>
            </a:r>
            <a:r>
              <a:rPr lang="sr-Latn-RS" sz="1800" dirty="0" smtClean="0"/>
              <a:t>: Količina </a:t>
            </a:r>
            <a:r>
              <a:rPr lang="sr-Latn-RS" sz="1800" i="1" dirty="0" smtClean="0"/>
              <a:t>CO</a:t>
            </a:r>
            <a:r>
              <a:rPr lang="sr-Latn-RS" sz="1800" i="1" baseline="-25000" dirty="0" smtClean="0"/>
              <a:t>2</a:t>
            </a:r>
            <a:r>
              <a:rPr lang="sr-Latn-RS" sz="1800" dirty="0" smtClean="0"/>
              <a:t> koju emituje TE</a:t>
            </a:r>
            <a:r>
              <a:rPr lang="sr-Latn-RS" sz="1800" i="1" dirty="0" smtClean="0"/>
              <a:t> </a:t>
            </a:r>
            <a:r>
              <a:rPr lang="en-US" sz="1800" dirty="0" smtClean="0"/>
              <a:t>[</a:t>
            </a:r>
            <a:r>
              <a:rPr lang="en-US" sz="1800" dirty="0" err="1" smtClean="0"/>
              <a:t>tona</a:t>
            </a:r>
            <a:r>
              <a:rPr lang="en-US" sz="1800" dirty="0" smtClean="0"/>
              <a:t>/</a:t>
            </a:r>
            <a:r>
              <a:rPr lang="en-US" sz="1800" dirty="0" err="1" smtClean="0"/>
              <a:t>MWh</a:t>
            </a:r>
            <a:r>
              <a:rPr lang="en-US" sz="1800" dirty="0" smtClean="0"/>
              <a:t>]</a:t>
            </a:r>
            <a:endParaRPr lang="sr-Latn-RS" sz="1800" dirty="0" smtClean="0"/>
          </a:p>
          <a:p>
            <a:pPr lvl="1"/>
            <a:r>
              <a:rPr lang="sr-Latn-RS" sz="1800" i="1" dirty="0" smtClean="0"/>
              <a:t>Marginal</a:t>
            </a:r>
            <a:r>
              <a:rPr lang="sr-Latn-RS" sz="1800" dirty="0" smtClean="0"/>
              <a:t>: Marginalni troškovi proizvodnje TE </a:t>
            </a:r>
            <a:r>
              <a:rPr lang="en-US" sz="1800" dirty="0" smtClean="0"/>
              <a:t>[</a:t>
            </a:r>
            <a:r>
              <a:rPr lang="en-US" sz="1800" dirty="0" smtClean="0">
                <a:latin typeface="Times New Roman"/>
                <a:cs typeface="Times New Roman"/>
              </a:rPr>
              <a:t>€/</a:t>
            </a:r>
            <a:r>
              <a:rPr lang="en-US" sz="1800" dirty="0" err="1" smtClean="0">
                <a:latin typeface="Times New Roman"/>
                <a:cs typeface="Times New Roman"/>
              </a:rPr>
              <a:t>MWh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i="1" dirty="0" smtClean="0"/>
              <a:t>Fixed</a:t>
            </a:r>
            <a:r>
              <a:rPr lang="en-US" sz="1800" dirty="0" smtClean="0"/>
              <a:t>: </a:t>
            </a:r>
            <a:r>
              <a:rPr lang="sr-Latn-RS" sz="1800" dirty="0" smtClean="0"/>
              <a:t>Fiksni troškovi TE </a:t>
            </a:r>
            <a:r>
              <a:rPr lang="en-US" sz="1800" dirty="0" smtClean="0"/>
              <a:t>[</a:t>
            </a:r>
            <a:r>
              <a:rPr lang="en-US" sz="1800" dirty="0" smtClean="0">
                <a:latin typeface="Times New Roman"/>
                <a:cs typeface="Times New Roman"/>
              </a:rPr>
              <a:t>€/h</a:t>
            </a:r>
            <a:r>
              <a:rPr lang="en-US" sz="1800" dirty="0" smtClean="0"/>
              <a:t>]</a:t>
            </a:r>
            <a:endParaRPr lang="sr-Latn-RS" sz="1800" dirty="0" smtClean="0"/>
          </a:p>
          <a:p>
            <a:pPr lvl="1"/>
            <a:r>
              <a:rPr lang="sr-Latn-RS" sz="1800" i="1" dirty="0" smtClean="0"/>
              <a:t>Startup</a:t>
            </a:r>
            <a:r>
              <a:rPr lang="sr-Latn-RS" sz="1800" dirty="0" smtClean="0"/>
              <a:t>: Troškovi startovanja TE </a:t>
            </a:r>
            <a:r>
              <a:rPr lang="en-US" sz="1800" dirty="0" smtClean="0"/>
              <a:t>[</a:t>
            </a:r>
            <a:r>
              <a:rPr lang="en-US" sz="1800" dirty="0" smtClean="0">
                <a:latin typeface="Times New Roman"/>
                <a:cs typeface="Times New Roman"/>
              </a:rPr>
              <a:t>€/</a:t>
            </a:r>
            <a:r>
              <a:rPr lang="sr-Latn-RS" sz="1800" dirty="0" smtClean="0">
                <a:latin typeface="Times New Roman"/>
                <a:cs typeface="Times New Roman"/>
              </a:rPr>
              <a:t>start</a:t>
            </a:r>
            <a:r>
              <a:rPr lang="en-US" sz="1800" dirty="0" smtClean="0"/>
              <a:t>]</a:t>
            </a:r>
            <a:endParaRPr lang="sr-Latn-RS" sz="1800" dirty="0" smtClean="0"/>
          </a:p>
          <a:p>
            <a:pPr lvl="1"/>
            <a:r>
              <a:rPr lang="sr-Latn-RS" sz="1800" i="1" dirty="0" smtClean="0"/>
              <a:t>Market bid</a:t>
            </a:r>
            <a:r>
              <a:rPr lang="sr-Latn-RS" sz="1800" dirty="0" smtClean="0"/>
              <a:t>: Ponuda za prodaju električne energije na tržištu </a:t>
            </a:r>
            <a:r>
              <a:rPr lang="en-US" sz="1800" dirty="0" smtClean="0"/>
              <a:t>[</a:t>
            </a:r>
            <a:r>
              <a:rPr lang="en-US" sz="1800" dirty="0" smtClean="0">
                <a:latin typeface="Times New Roman"/>
                <a:cs typeface="Times New Roman"/>
              </a:rPr>
              <a:t>€/</a:t>
            </a:r>
            <a:r>
              <a:rPr lang="en-US" sz="1800" dirty="0" err="1" smtClean="0">
                <a:latin typeface="Times New Roman"/>
                <a:cs typeface="Times New Roman"/>
              </a:rPr>
              <a:t>MWh</a:t>
            </a:r>
            <a:r>
              <a:rPr lang="en-US" sz="1800" dirty="0" smtClean="0"/>
              <a:t>]</a:t>
            </a:r>
            <a:endParaRPr lang="sr-Latn-RS" sz="1800" dirty="0" smtClean="0"/>
          </a:p>
          <a:p>
            <a:r>
              <a:rPr lang="sr-Latn-RS" sz="2000" dirty="0" smtClean="0"/>
              <a:t>Potrebno je reći da nije uvek potrebno unesti sve navedene parametre. </a:t>
            </a:r>
            <a:r>
              <a:rPr lang="sr-Latn-RS" sz="2000" smtClean="0"/>
              <a:t>To zavisi od konkretnog proračuna.</a:t>
            </a:r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TERMOELEKTRANA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 </a:t>
            </a:r>
            <a:r>
              <a:rPr lang="en-US" sz="2000" dirty="0" err="1" smtClean="0"/>
              <a:t>svrhu</a:t>
            </a:r>
            <a:r>
              <a:rPr lang="en-US" sz="2000" dirty="0" smtClean="0"/>
              <a:t> </a:t>
            </a:r>
            <a:r>
              <a:rPr lang="en-US" sz="2000" dirty="0" err="1" smtClean="0"/>
              <a:t>formiranja</a:t>
            </a:r>
            <a:r>
              <a:rPr lang="en-US" sz="2000" dirty="0" smtClean="0"/>
              <a:t> </a:t>
            </a:r>
            <a:r>
              <a:rPr lang="en-US" sz="2000" dirty="0" err="1" smtClean="0"/>
              <a:t>vremenskih</a:t>
            </a:r>
            <a:r>
              <a:rPr lang="en-US" sz="2000" dirty="0" smtClean="0"/>
              <a:t> </a:t>
            </a:r>
            <a:r>
              <a:rPr lang="en-US" sz="2000" dirty="0" err="1" smtClean="0"/>
              <a:t>nizova</a:t>
            </a:r>
            <a:r>
              <a:rPr lang="en-US" sz="2000" dirty="0" smtClean="0"/>
              <a:t> </a:t>
            </a:r>
            <a:r>
              <a:rPr lang="en-US" sz="2000" dirty="0" err="1" smtClean="0"/>
              <a:t>raspoloživih</a:t>
            </a:r>
            <a:r>
              <a:rPr lang="en-US" sz="2000" dirty="0" smtClean="0"/>
              <a:t> </a:t>
            </a:r>
            <a:r>
              <a:rPr lang="en-US" sz="2000" dirty="0" err="1" smtClean="0"/>
              <a:t>snaga</a:t>
            </a:r>
            <a:r>
              <a:rPr lang="en-US" sz="2000" dirty="0" smtClean="0"/>
              <a:t> TE </a:t>
            </a:r>
            <a:r>
              <a:rPr lang="en-US" sz="2000" dirty="0" err="1" smtClean="0"/>
              <a:t>potrebno</a:t>
            </a:r>
            <a:r>
              <a:rPr lang="en-US" sz="2000" dirty="0" smtClean="0"/>
              <a:t> je </a:t>
            </a:r>
            <a:r>
              <a:rPr lang="en-US" sz="2000" dirty="0" err="1" smtClean="0"/>
              <a:t>uneti</a:t>
            </a:r>
            <a:r>
              <a:rPr lang="en-US" sz="2000" dirty="0" smtClean="0"/>
              <a:t> </a:t>
            </a:r>
            <a:r>
              <a:rPr lang="en-US" sz="2000" dirty="0" err="1" smtClean="0"/>
              <a:t>podatke</a:t>
            </a:r>
            <a:r>
              <a:rPr lang="en-US" sz="2000" dirty="0" smtClean="0"/>
              <a:t> </a:t>
            </a:r>
            <a:r>
              <a:rPr lang="en-US" sz="2000" dirty="0" err="1" smtClean="0"/>
              <a:t>koji</a:t>
            </a:r>
            <a:r>
              <a:rPr lang="en-US" sz="2000" dirty="0" smtClean="0"/>
              <a:t> se </a:t>
            </a:r>
            <a:r>
              <a:rPr lang="en-US" sz="2000" dirty="0" err="1" smtClean="0"/>
              <a:t>odnose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planirane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naplanirane</a:t>
            </a:r>
            <a:r>
              <a:rPr lang="en-US" sz="2000" dirty="0" smtClean="0"/>
              <a:t> </a:t>
            </a:r>
            <a:r>
              <a:rPr lang="en-US" sz="2000" dirty="0" err="1" smtClean="0"/>
              <a:t>ispade</a:t>
            </a:r>
            <a:r>
              <a:rPr lang="en-US" sz="2000" dirty="0" smtClean="0"/>
              <a:t> </a:t>
            </a:r>
            <a:r>
              <a:rPr lang="en-US" sz="2000" dirty="0" err="1" smtClean="0"/>
              <a:t>agregata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 smtClean="0"/>
              <a:t>Ovi</a:t>
            </a:r>
            <a:r>
              <a:rPr lang="en-US" sz="2000" dirty="0" smtClean="0"/>
              <a:t> </a:t>
            </a:r>
            <a:r>
              <a:rPr lang="en-US" sz="2000" dirty="0" err="1" smtClean="0"/>
              <a:t>podaci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potrebni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stohastike</a:t>
            </a:r>
            <a:r>
              <a:rPr lang="en-US" sz="2000" dirty="0" smtClean="0"/>
              <a:t> </a:t>
            </a:r>
            <a:r>
              <a:rPr lang="en-US" sz="2000" dirty="0" err="1" smtClean="0"/>
              <a:t>generatora</a:t>
            </a:r>
            <a:r>
              <a:rPr lang="en-US" sz="2000" dirty="0" smtClean="0"/>
              <a:t>. </a:t>
            </a:r>
            <a:r>
              <a:rPr lang="en-US" sz="2000" dirty="0" err="1" smtClean="0"/>
              <a:t>Potrebno</a:t>
            </a:r>
            <a:r>
              <a:rPr lang="en-US" sz="2000" dirty="0" smtClean="0"/>
              <a:t> je</a:t>
            </a:r>
            <a:r>
              <a:rPr lang="sr-Latn-RS" sz="2000" dirty="0" smtClean="0"/>
              <a:t> </a:t>
            </a:r>
            <a:r>
              <a:rPr lang="en-US" sz="2000" dirty="0" err="1" smtClean="0"/>
              <a:t>uneti</a:t>
            </a:r>
            <a:r>
              <a:rPr lang="en-US" sz="2000" dirty="0" smtClean="0"/>
              <a:t> </a:t>
            </a:r>
            <a:r>
              <a:rPr lang="en-US" sz="2000" dirty="0" err="1" smtClean="0"/>
              <a:t>sledeće</a:t>
            </a:r>
            <a:r>
              <a:rPr lang="en-US" sz="2000" dirty="0" smtClean="0"/>
              <a:t> </a:t>
            </a:r>
            <a:r>
              <a:rPr lang="en-US" sz="2000" dirty="0" err="1" smtClean="0"/>
              <a:t>podatke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i="1" dirty="0" smtClean="0"/>
              <a:t>FO Duration</a:t>
            </a:r>
            <a:r>
              <a:rPr lang="en-US" sz="1800" dirty="0" smtClean="0"/>
              <a:t> – </a:t>
            </a:r>
            <a:r>
              <a:rPr lang="en-US" sz="1800" dirty="0" err="1" smtClean="0"/>
              <a:t>prosečno</a:t>
            </a:r>
            <a:r>
              <a:rPr lang="en-US" sz="1800" dirty="0" smtClean="0"/>
              <a:t> </a:t>
            </a:r>
            <a:r>
              <a:rPr lang="en-US" sz="1800" dirty="0" err="1" smtClean="0"/>
              <a:t>trajanje</a:t>
            </a:r>
            <a:r>
              <a:rPr lang="en-US" sz="1800" dirty="0" smtClean="0"/>
              <a:t> </a:t>
            </a:r>
            <a:r>
              <a:rPr lang="en-US" sz="1800" dirty="0" err="1" smtClean="0"/>
              <a:t>neplaniranog</a:t>
            </a:r>
            <a:r>
              <a:rPr lang="en-US" sz="1800" dirty="0" smtClean="0"/>
              <a:t> </a:t>
            </a:r>
            <a:r>
              <a:rPr lang="en-US" sz="1800" dirty="0" err="1" smtClean="0"/>
              <a:t>ispada</a:t>
            </a:r>
            <a:r>
              <a:rPr lang="en-US" sz="1800" dirty="0" smtClean="0"/>
              <a:t> [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dana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i="1" dirty="0" smtClean="0"/>
              <a:t>PO Duration </a:t>
            </a:r>
            <a:r>
              <a:rPr lang="en-US" sz="1800" dirty="0" smtClean="0"/>
              <a:t>– </a:t>
            </a:r>
            <a:r>
              <a:rPr lang="en-US" sz="1800" dirty="0" err="1" smtClean="0"/>
              <a:t>prosečno</a:t>
            </a:r>
            <a:r>
              <a:rPr lang="en-US" sz="1800" dirty="0" smtClean="0"/>
              <a:t> </a:t>
            </a:r>
            <a:r>
              <a:rPr lang="en-US" sz="1800" dirty="0" err="1" smtClean="0"/>
              <a:t>trajanje</a:t>
            </a:r>
            <a:r>
              <a:rPr lang="en-US" sz="1800" dirty="0" smtClean="0"/>
              <a:t> </a:t>
            </a:r>
            <a:r>
              <a:rPr lang="en-US" sz="1800" dirty="0" err="1" smtClean="0"/>
              <a:t>planiranog</a:t>
            </a:r>
            <a:r>
              <a:rPr lang="en-US" sz="1800" dirty="0" smtClean="0"/>
              <a:t> </a:t>
            </a:r>
            <a:r>
              <a:rPr lang="en-US" sz="1800" dirty="0" err="1" smtClean="0"/>
              <a:t>ispada</a:t>
            </a:r>
            <a:r>
              <a:rPr lang="en-US" sz="1800" dirty="0" smtClean="0"/>
              <a:t> (</a:t>
            </a:r>
            <a:r>
              <a:rPr lang="en-US" sz="1800" dirty="0" err="1" smtClean="0"/>
              <a:t>isključenja</a:t>
            </a:r>
            <a:r>
              <a:rPr lang="en-US" sz="1800" dirty="0" smtClean="0"/>
              <a:t>) [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dana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i="1" dirty="0" smtClean="0"/>
              <a:t>FO rate</a:t>
            </a:r>
            <a:r>
              <a:rPr lang="en-US" sz="1800" dirty="0" smtClean="0"/>
              <a:t> – </a:t>
            </a:r>
            <a:r>
              <a:rPr lang="en-US" sz="1800" dirty="0" err="1" smtClean="0"/>
              <a:t>stopa</a:t>
            </a:r>
            <a:r>
              <a:rPr lang="en-US" sz="1800" dirty="0" smtClean="0"/>
              <a:t> </a:t>
            </a:r>
            <a:r>
              <a:rPr lang="en-US" sz="1800" dirty="0" err="1" smtClean="0"/>
              <a:t>neraspoloživosti</a:t>
            </a:r>
            <a:r>
              <a:rPr lang="en-US" sz="1800" dirty="0" smtClean="0"/>
              <a:t> </a:t>
            </a:r>
            <a:r>
              <a:rPr lang="en-US" sz="1800" dirty="0" err="1" smtClean="0"/>
              <a:t>zbog</a:t>
            </a:r>
            <a:r>
              <a:rPr lang="en-US" sz="1800" dirty="0" smtClean="0"/>
              <a:t> </a:t>
            </a:r>
            <a:r>
              <a:rPr lang="en-US" sz="1800" dirty="0" err="1" smtClean="0"/>
              <a:t>neplaniranih</a:t>
            </a:r>
            <a:r>
              <a:rPr lang="en-US" sz="1800" dirty="0" smtClean="0"/>
              <a:t> </a:t>
            </a:r>
            <a:r>
              <a:rPr lang="en-US" sz="1800" dirty="0" err="1" smtClean="0"/>
              <a:t>ispada</a:t>
            </a:r>
            <a:r>
              <a:rPr lang="en-US" sz="1800" dirty="0" smtClean="0"/>
              <a:t> (</a:t>
            </a:r>
            <a:r>
              <a:rPr lang="en-US" sz="1800" i="1" dirty="0" smtClean="0"/>
              <a:t>Forced Outage</a:t>
            </a:r>
            <a:r>
              <a:rPr lang="en-US" sz="1800" dirty="0" smtClean="0"/>
              <a:t>), [0–1]</a:t>
            </a:r>
          </a:p>
          <a:p>
            <a:pPr lvl="1"/>
            <a:r>
              <a:rPr lang="en-US" sz="1800" i="1" dirty="0" smtClean="0"/>
              <a:t>PO rate</a:t>
            </a:r>
            <a:r>
              <a:rPr lang="en-US" sz="1800" dirty="0" smtClean="0"/>
              <a:t> – </a:t>
            </a:r>
            <a:r>
              <a:rPr lang="en-US" sz="1800" dirty="0" err="1" smtClean="0"/>
              <a:t>stopa</a:t>
            </a:r>
            <a:r>
              <a:rPr lang="en-US" sz="1800" dirty="0" smtClean="0"/>
              <a:t> </a:t>
            </a:r>
            <a:r>
              <a:rPr lang="en-US" sz="1800" dirty="0" err="1" smtClean="0"/>
              <a:t>neraspoloživost</a:t>
            </a:r>
            <a:r>
              <a:rPr lang="en-US" sz="1800" dirty="0" smtClean="0"/>
              <a:t> </a:t>
            </a:r>
            <a:r>
              <a:rPr lang="en-US" sz="1800" dirty="0" err="1" smtClean="0"/>
              <a:t>zbog</a:t>
            </a:r>
            <a:r>
              <a:rPr lang="en-US" sz="1800" dirty="0" smtClean="0"/>
              <a:t> </a:t>
            </a:r>
            <a:r>
              <a:rPr lang="en-US" sz="1800" dirty="0" err="1" smtClean="0"/>
              <a:t>planiranih</a:t>
            </a:r>
            <a:r>
              <a:rPr lang="en-US" sz="1800" dirty="0" smtClean="0"/>
              <a:t> </a:t>
            </a:r>
            <a:r>
              <a:rPr lang="en-US" sz="1800" dirty="0" err="1" smtClean="0"/>
              <a:t>isključenja</a:t>
            </a:r>
            <a:r>
              <a:rPr lang="en-US" sz="1800" dirty="0" smtClean="0"/>
              <a:t> (</a:t>
            </a:r>
            <a:r>
              <a:rPr lang="en-US" sz="1800" i="1" dirty="0" smtClean="0"/>
              <a:t>Planned Outage</a:t>
            </a:r>
            <a:r>
              <a:rPr lang="en-US" sz="1800" dirty="0" smtClean="0"/>
              <a:t>) , [0–1]</a:t>
            </a:r>
          </a:p>
          <a:p>
            <a:pPr lvl="1"/>
            <a:r>
              <a:rPr lang="en-US" sz="1800" i="1" dirty="0" smtClean="0"/>
              <a:t>NPO min</a:t>
            </a:r>
            <a:r>
              <a:rPr lang="en-US" sz="1800" dirty="0" smtClean="0"/>
              <a:t> – </a:t>
            </a:r>
            <a:r>
              <a:rPr lang="en-US" sz="1800" dirty="0" err="1" smtClean="0"/>
              <a:t>minimalni</a:t>
            </a:r>
            <a:r>
              <a:rPr lang="en-US" sz="1800" dirty="0" smtClean="0"/>
              <a:t> 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planiranih</a:t>
            </a:r>
            <a:r>
              <a:rPr lang="en-US" sz="1800" dirty="0" smtClean="0"/>
              <a:t> </a:t>
            </a:r>
            <a:r>
              <a:rPr lang="en-US" sz="1800" dirty="0" err="1" smtClean="0"/>
              <a:t>isključenja</a:t>
            </a:r>
            <a:r>
              <a:rPr lang="en-US" sz="1800" dirty="0" smtClean="0"/>
              <a:t>, [min. 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agregata</a:t>
            </a:r>
            <a:r>
              <a:rPr lang="en-US" sz="1800" dirty="0" smtClean="0"/>
              <a:t> </a:t>
            </a:r>
            <a:r>
              <a:rPr lang="en-US" sz="1800" dirty="0" err="1" smtClean="0"/>
              <a:t>za</a:t>
            </a:r>
            <a:r>
              <a:rPr lang="en-US" sz="1800" dirty="0" smtClean="0"/>
              <a:t> </a:t>
            </a:r>
            <a:r>
              <a:rPr lang="en-US" sz="1800" dirty="0" err="1" smtClean="0"/>
              <a:t>remont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i="1" dirty="0" smtClean="0"/>
              <a:t>NPO max</a:t>
            </a:r>
            <a:r>
              <a:rPr lang="en-US" sz="1800" dirty="0" smtClean="0"/>
              <a:t> – </a:t>
            </a:r>
            <a:r>
              <a:rPr lang="en-US" sz="1800" dirty="0" err="1" smtClean="0"/>
              <a:t>maksimalni</a:t>
            </a:r>
            <a:r>
              <a:rPr lang="en-US" sz="1800" dirty="0" smtClean="0"/>
              <a:t> 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planiranih</a:t>
            </a:r>
            <a:r>
              <a:rPr lang="en-US" sz="1800" dirty="0" smtClean="0"/>
              <a:t> </a:t>
            </a:r>
            <a:r>
              <a:rPr lang="en-US" sz="1800" dirty="0" err="1" smtClean="0"/>
              <a:t>isključenja</a:t>
            </a:r>
            <a:r>
              <a:rPr lang="en-US" sz="1800" dirty="0" smtClean="0"/>
              <a:t>, [</a:t>
            </a:r>
            <a:r>
              <a:rPr lang="en-US" sz="1800" dirty="0" err="1" smtClean="0"/>
              <a:t>maks</a:t>
            </a:r>
            <a:r>
              <a:rPr lang="en-US" sz="1800" dirty="0" smtClean="0"/>
              <a:t>. </a:t>
            </a:r>
            <a:r>
              <a:rPr lang="en-US" sz="1800" dirty="0" err="1" smtClean="0"/>
              <a:t>broj</a:t>
            </a:r>
            <a:r>
              <a:rPr lang="en-US" sz="1800" dirty="0" smtClean="0"/>
              <a:t> </a:t>
            </a:r>
            <a:r>
              <a:rPr lang="en-US" sz="1800" dirty="0" err="1" smtClean="0"/>
              <a:t>agregata</a:t>
            </a:r>
            <a:r>
              <a:rPr lang="en-US" sz="1800" dirty="0" smtClean="0"/>
              <a:t> </a:t>
            </a:r>
            <a:r>
              <a:rPr lang="en-US" sz="1800" dirty="0" err="1" smtClean="0"/>
              <a:t>za</a:t>
            </a:r>
            <a:r>
              <a:rPr lang="en-US" sz="1800" dirty="0" smtClean="0"/>
              <a:t> </a:t>
            </a:r>
            <a:r>
              <a:rPr lang="en-US" sz="1800" dirty="0" err="1" smtClean="0"/>
              <a:t>remont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i="1" dirty="0" smtClean="0"/>
              <a:t>MTBF FO</a:t>
            </a:r>
            <a:r>
              <a:rPr lang="en-US" sz="1800" dirty="0" smtClean="0"/>
              <a:t> – </a:t>
            </a:r>
            <a:r>
              <a:rPr lang="en-US" sz="1800" dirty="0" err="1" smtClean="0"/>
              <a:t>Srednje</a:t>
            </a:r>
            <a:r>
              <a:rPr lang="en-US" sz="1800" dirty="0" smtClean="0"/>
              <a:t> </a:t>
            </a:r>
            <a:r>
              <a:rPr lang="en-US" sz="1800" dirty="0" err="1" smtClean="0"/>
              <a:t>vreme</a:t>
            </a:r>
            <a:r>
              <a:rPr lang="en-US" sz="1800" dirty="0" smtClean="0"/>
              <a:t> </a:t>
            </a:r>
            <a:r>
              <a:rPr lang="en-US" sz="1800" dirty="0" err="1" smtClean="0"/>
              <a:t>između</a:t>
            </a:r>
            <a:r>
              <a:rPr lang="en-US" sz="1800" dirty="0" smtClean="0"/>
              <a:t> </a:t>
            </a:r>
            <a:r>
              <a:rPr lang="en-US" sz="1800" dirty="0" err="1" smtClean="0"/>
              <a:t>dva</a:t>
            </a:r>
            <a:r>
              <a:rPr lang="en-US" sz="1800" dirty="0" smtClean="0"/>
              <a:t> </a:t>
            </a:r>
            <a:r>
              <a:rPr lang="en-US" sz="1800" dirty="0" err="1" smtClean="0"/>
              <a:t>neplanirana</a:t>
            </a:r>
            <a:r>
              <a:rPr lang="en-US" sz="1800" dirty="0" smtClean="0"/>
              <a:t> </a:t>
            </a:r>
            <a:r>
              <a:rPr lang="en-US" sz="1800" dirty="0" err="1" smtClean="0"/>
              <a:t>ispada</a:t>
            </a:r>
            <a:endParaRPr lang="en-US" sz="1800" dirty="0" smtClean="0"/>
          </a:p>
          <a:p>
            <a:pPr lvl="1"/>
            <a:r>
              <a:rPr lang="en-US" sz="1800" i="1" dirty="0" smtClean="0"/>
              <a:t>MTBF PO</a:t>
            </a:r>
            <a:r>
              <a:rPr lang="en-US" sz="1800" dirty="0" smtClean="0"/>
              <a:t> – </a:t>
            </a:r>
            <a:r>
              <a:rPr lang="en-US" sz="1800" dirty="0" err="1" smtClean="0"/>
              <a:t>Srednje</a:t>
            </a:r>
            <a:r>
              <a:rPr lang="en-US" sz="1800" dirty="0" smtClean="0"/>
              <a:t> </a:t>
            </a:r>
            <a:r>
              <a:rPr lang="en-US" sz="1800" dirty="0" err="1" smtClean="0"/>
              <a:t>vreme</a:t>
            </a:r>
            <a:r>
              <a:rPr lang="en-US" sz="1800" dirty="0" smtClean="0"/>
              <a:t> </a:t>
            </a:r>
            <a:r>
              <a:rPr lang="en-US" sz="1800" dirty="0" err="1" smtClean="0"/>
              <a:t>između</a:t>
            </a:r>
            <a:r>
              <a:rPr lang="en-US" sz="1800" dirty="0" smtClean="0"/>
              <a:t> </a:t>
            </a:r>
            <a:r>
              <a:rPr lang="en-US" sz="1800" dirty="0" err="1" smtClean="0"/>
              <a:t>dva</a:t>
            </a:r>
            <a:r>
              <a:rPr lang="en-US" sz="1800" dirty="0" smtClean="0"/>
              <a:t> </a:t>
            </a:r>
            <a:r>
              <a:rPr lang="en-US" sz="1800" dirty="0" err="1" smtClean="0"/>
              <a:t>planirana</a:t>
            </a:r>
            <a:r>
              <a:rPr lang="en-US" sz="1800" dirty="0" smtClean="0"/>
              <a:t> </a:t>
            </a:r>
            <a:r>
              <a:rPr lang="en-US" sz="1800" dirty="0" err="1" smtClean="0"/>
              <a:t>isključenja</a:t>
            </a:r>
            <a:endParaRPr lang="en-US" sz="1800" dirty="0" smtClean="0"/>
          </a:p>
          <a:p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TERMOELEKTRANA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3/3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Primer </a:t>
            </a:r>
            <a:r>
              <a:rPr lang="en-US" sz="2000" dirty="0" err="1" smtClean="0"/>
              <a:t>podataka</a:t>
            </a:r>
            <a:r>
              <a:rPr lang="sr-Latn-RS" sz="2000" dirty="0" smtClean="0"/>
              <a:t> kojima se modeluje stohastika jedne </a:t>
            </a:r>
            <a:r>
              <a:rPr lang="en-US" sz="2000" dirty="0" smtClean="0"/>
              <a:t>TE </a:t>
            </a:r>
            <a:r>
              <a:rPr lang="sr-Latn-RS" sz="2000" dirty="0" smtClean="0"/>
              <a:t>dat </a:t>
            </a:r>
            <a:r>
              <a:rPr lang="en-US" sz="2000" dirty="0" smtClean="0"/>
              <a:t>je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sr-Latn-RS" sz="2000" dirty="0" smtClean="0"/>
              <a:t>s</a:t>
            </a:r>
            <a:r>
              <a:rPr lang="en-US" sz="2000" dirty="0" err="1" smtClean="0"/>
              <a:t>lici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26626" name="Picture 2" descr="D:\Clip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8225271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HIDROELEKTRANA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 </a:t>
            </a:r>
            <a:r>
              <a:rPr lang="en-US" sz="2000" dirty="0" err="1" smtClean="0"/>
              <a:t>zavisnosti</a:t>
            </a:r>
            <a:r>
              <a:rPr lang="en-US" sz="2000" dirty="0" smtClean="0"/>
              <a:t> </a:t>
            </a:r>
            <a:r>
              <a:rPr lang="en-US" sz="2000" dirty="0" err="1" smtClean="0"/>
              <a:t>od</a:t>
            </a:r>
            <a:r>
              <a:rPr lang="en-US" sz="2000" dirty="0" smtClean="0"/>
              <a:t> </a:t>
            </a:r>
            <a:r>
              <a:rPr lang="en-US" sz="2000" dirty="0" err="1" smtClean="0"/>
              <a:t>tipa</a:t>
            </a:r>
            <a:r>
              <a:rPr lang="en-US" sz="2000" dirty="0" smtClean="0"/>
              <a:t> </a:t>
            </a:r>
            <a:r>
              <a:rPr lang="sr-Latn-RS" sz="2000" dirty="0" smtClean="0"/>
              <a:t>hidroelektrane (</a:t>
            </a:r>
            <a:r>
              <a:rPr lang="en-US" sz="2000" dirty="0" smtClean="0"/>
              <a:t>HE</a:t>
            </a:r>
            <a:r>
              <a:rPr lang="sr-Latn-RS" sz="2000" dirty="0" smtClean="0"/>
              <a:t>)</a:t>
            </a:r>
            <a:r>
              <a:rPr lang="en-US" sz="2000" dirty="0" smtClean="0"/>
              <a:t>, </a:t>
            </a:r>
            <a:r>
              <a:rPr lang="en-US" sz="2000" dirty="0" err="1" smtClean="0"/>
              <a:t>razlikuje</a:t>
            </a:r>
            <a:r>
              <a:rPr lang="en-US" sz="2000" dirty="0" smtClean="0"/>
              <a:t> se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pristup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modelovanju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err="1" smtClean="0"/>
              <a:t>Mogu</a:t>
            </a:r>
            <a:r>
              <a:rPr lang="en-US" sz="2000" dirty="0" smtClean="0"/>
              <a:t> se </a:t>
            </a:r>
            <a:r>
              <a:rPr lang="en-US" sz="2000" dirty="0" err="1" smtClean="0"/>
              <a:t>modelovati</a:t>
            </a:r>
            <a:r>
              <a:rPr lang="en-US" sz="2000" dirty="0" smtClean="0"/>
              <a:t> </a:t>
            </a:r>
            <a:r>
              <a:rPr lang="en-US" sz="2000" dirty="0" err="1" smtClean="0"/>
              <a:t>protočne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akumulacione</a:t>
            </a:r>
            <a:r>
              <a:rPr lang="en-US" sz="2000" dirty="0" smtClean="0"/>
              <a:t> HE</a:t>
            </a:r>
            <a:r>
              <a:rPr lang="sr-Latn-RS" sz="2000" dirty="0" smtClean="0"/>
              <a:t>,</a:t>
            </a:r>
            <a:r>
              <a:rPr lang="en-US" sz="2000" dirty="0" smtClean="0"/>
              <a:t> (</a:t>
            </a:r>
            <a:r>
              <a:rPr lang="en-US" sz="2000" dirty="0" err="1" smtClean="0"/>
              <a:t>Protočna</a:t>
            </a:r>
            <a:r>
              <a:rPr lang="en-US" sz="2000" dirty="0" smtClean="0"/>
              <a:t> - </a:t>
            </a:r>
            <a:r>
              <a:rPr lang="en-US" sz="2000" i="1" dirty="0" smtClean="0"/>
              <a:t>Run-of-the-river</a:t>
            </a:r>
            <a:r>
              <a:rPr lang="en-US" sz="2000" dirty="0" smtClean="0"/>
              <a:t>, </a:t>
            </a:r>
            <a:r>
              <a:rPr lang="en-US" sz="2000" dirty="0" err="1" smtClean="0"/>
              <a:t>Akumulaciona</a:t>
            </a:r>
            <a:r>
              <a:rPr lang="en-US" sz="2000" dirty="0" smtClean="0"/>
              <a:t> - </a:t>
            </a:r>
            <a:r>
              <a:rPr lang="en-US" sz="2000" i="1" dirty="0" smtClean="0"/>
              <a:t>Hydro Storage</a:t>
            </a:r>
            <a:r>
              <a:rPr lang="en-US" sz="2000" dirty="0" smtClean="0"/>
              <a:t>).</a:t>
            </a:r>
            <a:endParaRPr lang="sr-Latn-RS" sz="2000" dirty="0" smtClean="0"/>
          </a:p>
          <a:p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protočnih</a:t>
            </a:r>
            <a:r>
              <a:rPr lang="en-US" sz="2000" dirty="0" smtClean="0"/>
              <a:t> </a:t>
            </a:r>
            <a:r>
              <a:rPr lang="en-US" sz="2000" dirty="0" err="1" smtClean="0"/>
              <a:t>hidroelektrana</a:t>
            </a:r>
            <a:r>
              <a:rPr lang="en-US" sz="2000" dirty="0" smtClean="0"/>
              <a:t> u </a:t>
            </a:r>
            <a:r>
              <a:rPr lang="sr-Latn-RS" sz="2000" dirty="0" smtClean="0"/>
              <a:t>Antaresu</a:t>
            </a:r>
            <a:r>
              <a:rPr lang="en-US" sz="2000" dirty="0" smtClean="0"/>
              <a:t>, </a:t>
            </a:r>
            <a:r>
              <a:rPr lang="en-US" sz="2000" dirty="0" err="1" smtClean="0"/>
              <a:t>čija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proizvodnja</a:t>
            </a:r>
            <a:r>
              <a:rPr lang="en-US" sz="2000" dirty="0" smtClean="0"/>
              <a:t> </a:t>
            </a:r>
            <a:r>
              <a:rPr lang="en-US" sz="2000" dirty="0" err="1" smtClean="0"/>
              <a:t>zavisi</a:t>
            </a:r>
            <a:r>
              <a:rPr lang="en-US" sz="2000" dirty="0" smtClean="0"/>
              <a:t> </a:t>
            </a:r>
            <a:r>
              <a:rPr lang="en-US" sz="2000" dirty="0" err="1" smtClean="0"/>
              <a:t>od</a:t>
            </a:r>
            <a:r>
              <a:rPr lang="en-US" sz="2000" dirty="0" smtClean="0"/>
              <a:t> </a:t>
            </a:r>
            <a:r>
              <a:rPr lang="en-US" sz="2000" dirty="0" err="1" smtClean="0"/>
              <a:t>dotoka</a:t>
            </a:r>
            <a:r>
              <a:rPr lang="en-US" sz="2000" dirty="0" smtClean="0"/>
              <a:t>, </a:t>
            </a:r>
            <a:r>
              <a:rPr lang="en-US" sz="2000" dirty="0" err="1" smtClean="0"/>
              <a:t>postiže</a:t>
            </a:r>
            <a:r>
              <a:rPr lang="en-US" sz="2000" dirty="0" smtClean="0"/>
              <a:t> se </a:t>
            </a:r>
            <a:r>
              <a:rPr lang="en-US" sz="2000" dirty="0" err="1" smtClean="0"/>
              <a:t>definisanjem</a:t>
            </a:r>
            <a:r>
              <a:rPr lang="en-US" sz="2000" dirty="0" smtClean="0"/>
              <a:t> </a:t>
            </a:r>
            <a:r>
              <a:rPr lang="en-US" sz="2000" dirty="0" err="1" smtClean="0"/>
              <a:t>satnih</a:t>
            </a:r>
            <a:r>
              <a:rPr lang="en-US" sz="2000" dirty="0" smtClean="0"/>
              <a:t> </a:t>
            </a:r>
            <a:r>
              <a:rPr lang="en-US" sz="2000" dirty="0" err="1" smtClean="0"/>
              <a:t>profila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err="1" smtClean="0"/>
              <a:t>Moguće</a:t>
            </a:r>
            <a:r>
              <a:rPr lang="en-US" sz="2000" dirty="0" smtClean="0"/>
              <a:t> je </a:t>
            </a:r>
            <a:r>
              <a:rPr lang="en-US" sz="2000" dirty="0" err="1" smtClean="0"/>
              <a:t>definisati</a:t>
            </a:r>
            <a:r>
              <a:rPr lang="en-US" sz="2000" dirty="0" smtClean="0"/>
              <a:t> </a:t>
            </a:r>
            <a:r>
              <a:rPr lang="en-US" sz="2000" dirty="0" err="1" smtClean="0"/>
              <a:t>više</a:t>
            </a:r>
            <a:r>
              <a:rPr lang="en-US" sz="2000" dirty="0" smtClean="0"/>
              <a:t> </a:t>
            </a:r>
            <a:r>
              <a:rPr lang="en-US" sz="2000" dirty="0" err="1" smtClean="0"/>
              <a:t>vremenskih</a:t>
            </a:r>
            <a:r>
              <a:rPr lang="en-US" sz="2000" dirty="0" smtClean="0"/>
              <a:t> </a:t>
            </a:r>
            <a:r>
              <a:rPr lang="en-US" sz="2000" dirty="0" err="1" smtClean="0"/>
              <a:t>serija</a:t>
            </a:r>
            <a:r>
              <a:rPr lang="en-US" sz="2000" dirty="0" smtClean="0"/>
              <a:t> </a:t>
            </a:r>
            <a:r>
              <a:rPr lang="en-US" sz="2000" dirty="0" err="1" smtClean="0"/>
              <a:t>profila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 </a:t>
            </a:r>
            <a:r>
              <a:rPr lang="en-US" sz="2000" dirty="0" err="1" smtClean="0"/>
              <a:t>protočnih</a:t>
            </a:r>
            <a:r>
              <a:rPr lang="en-US" sz="2000" dirty="0" smtClean="0"/>
              <a:t> HE (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prosečnu</a:t>
            </a:r>
            <a:r>
              <a:rPr lang="en-US" sz="2000" dirty="0" smtClean="0"/>
              <a:t>, </a:t>
            </a:r>
            <a:r>
              <a:rPr lang="en-US" sz="2000" dirty="0" err="1" smtClean="0"/>
              <a:t>vlažnu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sušnu</a:t>
            </a:r>
            <a:r>
              <a:rPr lang="en-US" sz="2000" dirty="0" smtClean="0"/>
              <a:t> </a:t>
            </a:r>
            <a:r>
              <a:rPr lang="en-US" sz="2000" dirty="0" err="1" smtClean="0"/>
              <a:t>godinu</a:t>
            </a:r>
            <a:r>
              <a:rPr lang="en-US" sz="2000" dirty="0" smtClean="0"/>
              <a:t>). </a:t>
            </a:r>
            <a:endParaRPr lang="sr-Latn-RS" sz="2000" dirty="0" smtClean="0"/>
          </a:p>
          <a:p>
            <a:r>
              <a:rPr lang="en-US" sz="2000" dirty="0" smtClean="0"/>
              <a:t>U </a:t>
            </a:r>
            <a:r>
              <a:rPr lang="sr-Latn-RS" sz="2000" dirty="0" smtClean="0"/>
              <a:t>Antaresu</a:t>
            </a:r>
            <a:r>
              <a:rPr lang="en-US" sz="2000" dirty="0" smtClean="0"/>
              <a:t> </a:t>
            </a:r>
            <a:r>
              <a:rPr lang="en-US" sz="2000" dirty="0" err="1" smtClean="0"/>
              <a:t>protočne</a:t>
            </a:r>
            <a:r>
              <a:rPr lang="en-US" sz="2000" dirty="0" smtClean="0"/>
              <a:t> HE </a:t>
            </a:r>
            <a:r>
              <a:rPr lang="en-US" sz="2000" dirty="0" err="1" smtClean="0"/>
              <a:t>nisu</a:t>
            </a:r>
            <a:r>
              <a:rPr lang="en-US" sz="2000" dirty="0" smtClean="0"/>
              <a:t> u </a:t>
            </a:r>
            <a:r>
              <a:rPr lang="en-US" sz="2000" dirty="0" err="1" smtClean="0"/>
              <a:t>mogućnosti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vrše</a:t>
            </a:r>
            <a:r>
              <a:rPr lang="en-US" sz="2000" dirty="0" smtClean="0"/>
              <a:t> </a:t>
            </a:r>
            <a:r>
              <a:rPr lang="en-US" sz="2000" dirty="0" err="1" smtClean="0"/>
              <a:t>bilo</a:t>
            </a:r>
            <a:r>
              <a:rPr lang="en-US" sz="2000" dirty="0" smtClean="0"/>
              <a:t> </a:t>
            </a:r>
            <a:r>
              <a:rPr lang="en-US" sz="2000" dirty="0" err="1" smtClean="0"/>
              <a:t>kakav</a:t>
            </a:r>
            <a:r>
              <a:rPr lang="en-US" sz="2000" dirty="0" smtClean="0"/>
              <a:t> </a:t>
            </a:r>
            <a:r>
              <a:rPr lang="en-US" sz="2000" dirty="0" err="1" smtClean="0"/>
              <a:t>vid</a:t>
            </a:r>
            <a:r>
              <a:rPr lang="en-US" sz="2000" dirty="0" smtClean="0"/>
              <a:t> </a:t>
            </a:r>
            <a:r>
              <a:rPr lang="en-US" sz="2000" dirty="0" err="1" smtClean="0"/>
              <a:t>regulacije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optimizacije</a:t>
            </a:r>
            <a:r>
              <a:rPr lang="en-US" sz="2000" dirty="0" smtClean="0"/>
              <a:t> </a:t>
            </a:r>
            <a:r>
              <a:rPr lang="en-US" sz="2000" dirty="0" err="1" smtClean="0"/>
              <a:t>sopstvene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akumulacionih</a:t>
            </a:r>
            <a:r>
              <a:rPr lang="en-US" sz="2000" dirty="0" smtClean="0"/>
              <a:t> HE je </a:t>
            </a:r>
            <a:r>
              <a:rPr lang="en-US" sz="2000" dirty="0" err="1" smtClean="0"/>
              <a:t>nešto</a:t>
            </a:r>
            <a:r>
              <a:rPr lang="en-US" sz="2000" dirty="0" smtClean="0"/>
              <a:t> </a:t>
            </a:r>
            <a:r>
              <a:rPr lang="en-US" sz="2000" dirty="0" err="1" smtClean="0"/>
              <a:t>složenije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err="1" smtClean="0"/>
              <a:t>Kako</a:t>
            </a:r>
            <a:r>
              <a:rPr lang="en-US" sz="2000" dirty="0" smtClean="0"/>
              <a:t> bi se </a:t>
            </a:r>
            <a:r>
              <a:rPr lang="en-US" sz="2000" dirty="0" err="1" smtClean="0"/>
              <a:t>generisao</a:t>
            </a:r>
            <a:r>
              <a:rPr lang="en-US" sz="2000" dirty="0" smtClean="0"/>
              <a:t> </a:t>
            </a:r>
            <a:r>
              <a:rPr lang="en-US" sz="2000" dirty="0" err="1" smtClean="0"/>
              <a:t>željeni</a:t>
            </a:r>
            <a:r>
              <a:rPr lang="en-US" sz="2000" dirty="0" smtClean="0"/>
              <a:t> </a:t>
            </a:r>
            <a:r>
              <a:rPr lang="en-US" sz="2000" dirty="0" err="1" smtClean="0"/>
              <a:t>broj</a:t>
            </a:r>
            <a:r>
              <a:rPr lang="en-US" sz="2000" dirty="0" smtClean="0"/>
              <a:t> </a:t>
            </a:r>
            <a:r>
              <a:rPr lang="en-US" sz="2000" dirty="0" err="1" smtClean="0"/>
              <a:t>vremenskih</a:t>
            </a:r>
            <a:r>
              <a:rPr lang="en-US" sz="2000" dirty="0" smtClean="0"/>
              <a:t> </a:t>
            </a:r>
            <a:r>
              <a:rPr lang="en-US" sz="2000" dirty="0" err="1" smtClean="0"/>
              <a:t>serija</a:t>
            </a:r>
            <a:r>
              <a:rPr lang="en-US" sz="2000" dirty="0" smtClean="0"/>
              <a:t>, </a:t>
            </a:r>
            <a:r>
              <a:rPr lang="en-US" sz="2000" dirty="0" err="1" smtClean="0"/>
              <a:t>treba</a:t>
            </a:r>
            <a:r>
              <a:rPr lang="en-US" sz="2000" dirty="0" smtClean="0"/>
              <a:t> </a:t>
            </a:r>
            <a:r>
              <a:rPr lang="en-US" sz="2000" dirty="0" err="1" smtClean="0"/>
              <a:t>zadati</a:t>
            </a:r>
            <a:r>
              <a:rPr lang="en-US" sz="2000" dirty="0" smtClean="0"/>
              <a:t> </a:t>
            </a:r>
            <a:r>
              <a:rPr lang="en-US" sz="2000" dirty="0" err="1" smtClean="0"/>
              <a:t>očekivanu</a:t>
            </a:r>
            <a:r>
              <a:rPr lang="en-US" sz="2000" dirty="0" smtClean="0"/>
              <a:t> </a:t>
            </a:r>
            <a:r>
              <a:rPr lang="en-US" sz="2000" dirty="0" err="1" smtClean="0"/>
              <a:t>mesečnu</a:t>
            </a:r>
            <a:r>
              <a:rPr lang="en-US" sz="2000" dirty="0" smtClean="0"/>
              <a:t> </a:t>
            </a:r>
            <a:r>
              <a:rPr lang="en-US" sz="2000" dirty="0" err="1" smtClean="0"/>
              <a:t>hidro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energiju</a:t>
            </a:r>
            <a:r>
              <a:rPr lang="en-US" sz="2000" dirty="0" smtClean="0"/>
              <a:t> (</a:t>
            </a:r>
            <a:r>
              <a:rPr lang="en-US" sz="2000" dirty="0" err="1" smtClean="0"/>
              <a:t>dotok</a:t>
            </a:r>
            <a:r>
              <a:rPr lang="en-US" sz="2000" dirty="0" smtClean="0"/>
              <a:t> + </a:t>
            </a:r>
            <a:r>
              <a:rPr lang="en-US" sz="2000" dirty="0" err="1" smtClean="0"/>
              <a:t>akumulacija</a:t>
            </a:r>
            <a:r>
              <a:rPr lang="en-US" sz="2000" dirty="0" smtClean="0"/>
              <a:t>)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maksimalnu</a:t>
            </a:r>
            <a:r>
              <a:rPr lang="en-US" sz="2000" dirty="0" smtClean="0"/>
              <a:t> </a:t>
            </a:r>
            <a:r>
              <a:rPr lang="en-US" sz="2000" dirty="0" err="1" smtClean="0"/>
              <a:t>snagu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danima</a:t>
            </a:r>
            <a:r>
              <a:rPr lang="en-US" sz="2000" dirty="0" smtClean="0"/>
              <a:t>. </a:t>
            </a:r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OSNOVNE INFORMACIJE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b="1" dirty="0" err="1" smtClean="0">
                <a:cs typeface="Times New Roman" pitchFamily="18" charset="0"/>
              </a:rPr>
              <a:t>Antares</a:t>
            </a:r>
            <a:r>
              <a:rPr lang="en-US" sz="2000" b="1" dirty="0" smtClean="0">
                <a:cs typeface="Times New Roman" pitchFamily="18" charset="0"/>
              </a:rPr>
              <a:t> Simulator </a:t>
            </a:r>
            <a:r>
              <a:rPr lang="en-US" sz="2000" dirty="0" smtClean="0">
                <a:cs typeface="Times New Roman" pitchFamily="18" charset="0"/>
              </a:rPr>
              <a:t>je </a:t>
            </a:r>
            <a:r>
              <a:rPr lang="en-US" sz="2000" dirty="0" err="1" smtClean="0">
                <a:cs typeface="Times New Roman" pitchFamily="18" charset="0"/>
              </a:rPr>
              <a:t>ra</a:t>
            </a:r>
            <a:r>
              <a:rPr lang="sr-Latn-RS" sz="2000" dirty="0" smtClean="0">
                <a:cs typeface="Times New Roman" pitchFamily="18" charset="0"/>
              </a:rPr>
              <a:t>č</a:t>
            </a:r>
            <a:r>
              <a:rPr lang="en-US" sz="2000" dirty="0" err="1" smtClean="0">
                <a:cs typeface="Times New Roman" pitchFamily="18" charset="0"/>
              </a:rPr>
              <a:t>unarski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sr-Latn-RS" sz="2000" dirty="0" smtClean="0">
                <a:cs typeface="Times New Roman" pitchFamily="18" charset="0"/>
              </a:rPr>
              <a:t>program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inicijalno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ra</a:t>
            </a:r>
            <a:r>
              <a:rPr lang="sr-Latn-RS" sz="2000" dirty="0" smtClean="0">
                <a:cs typeface="Times New Roman" pitchFamily="18" charset="0"/>
              </a:rPr>
              <a:t>z</a:t>
            </a:r>
            <a:r>
              <a:rPr lang="en-US" sz="2000" dirty="0" err="1" smtClean="0">
                <a:cs typeface="Times New Roman" pitchFamily="18" charset="0"/>
              </a:rPr>
              <a:t>vijen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od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strane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sr-Latn-RS" sz="2000" dirty="0" smtClean="0">
                <a:cs typeface="Times New Roman" pitchFamily="18" charset="0"/>
              </a:rPr>
              <a:t>Francuskog operatora prenosnog sistema (RTE).</a:t>
            </a:r>
          </a:p>
          <a:p>
            <a:r>
              <a:rPr lang="sr-Latn-RS" sz="2000" dirty="0" smtClean="0">
                <a:cs typeface="Times New Roman" pitchFamily="18" charset="0"/>
              </a:rPr>
              <a:t>Antares Simulator (u nastavku Antares) je softver otvorenog koda koji može da se koristi bez ograničenja.</a:t>
            </a:r>
          </a:p>
          <a:p>
            <a:r>
              <a:rPr lang="sr-Latn-RS" sz="2000" dirty="0" smtClean="0">
                <a:cs typeface="Times New Roman" pitchFamily="18" charset="0"/>
              </a:rPr>
              <a:t>Antares (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A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N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ew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T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ool for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A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dequacy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R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eports and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E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conomic </a:t>
            </a:r>
            <a:r>
              <a:rPr lang="en-GB" sz="2000" b="1" i="1" dirty="0" smtClean="0">
                <a:ea typeface="Calibri"/>
                <a:cs typeface="Times New Roman" pitchFamily="18" charset="0"/>
              </a:rPr>
              <a:t>S</a:t>
            </a:r>
            <a:r>
              <a:rPr lang="en-GB" sz="2000" i="1" dirty="0" smtClean="0">
                <a:ea typeface="Calibri"/>
                <a:cs typeface="Times New Roman" pitchFamily="18" charset="0"/>
              </a:rPr>
              <a:t>imulations</a:t>
            </a:r>
            <a:r>
              <a:rPr lang="sr-Latn-RS" sz="2000" dirty="0" smtClean="0">
                <a:ea typeface="Calibri"/>
                <a:cs typeface="Times New Roman" pitchFamily="18" charset="0"/>
              </a:rPr>
              <a:t>) </a:t>
            </a:r>
            <a:r>
              <a:rPr lang="en-US" sz="2000" dirty="0" err="1" smtClean="0">
                <a:cs typeface="Times New Roman" pitchFamily="18" charset="0"/>
              </a:rPr>
              <a:t>namenjen</a:t>
            </a:r>
            <a:r>
              <a:rPr lang="en-US" sz="2000" dirty="0" smtClean="0">
                <a:cs typeface="Times New Roman" pitchFamily="18" charset="0"/>
              </a:rPr>
              <a:t> je </a:t>
            </a:r>
            <a:r>
              <a:rPr lang="en-US" sz="2000" dirty="0" err="1" smtClean="0">
                <a:cs typeface="Times New Roman" pitchFamily="18" charset="0"/>
              </a:rPr>
              <a:t>za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procenu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adekvatnosti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i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ekonomske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analize</a:t>
            </a:r>
            <a:r>
              <a:rPr lang="en-US" sz="2000" dirty="0" smtClean="0">
                <a:cs typeface="Times New Roman" pitchFamily="18" charset="0"/>
              </a:rPr>
              <a:t> u </a:t>
            </a:r>
            <a:r>
              <a:rPr lang="en-US" sz="2000" dirty="0" err="1" smtClean="0">
                <a:cs typeface="Times New Roman" pitchFamily="18" charset="0"/>
              </a:rPr>
              <a:t>velikim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 err="1" smtClean="0">
                <a:cs typeface="Times New Roman" pitchFamily="18" charset="0"/>
              </a:rPr>
              <a:t>interkonekcijama</a:t>
            </a:r>
            <a:r>
              <a:rPr lang="sr-Latn-RS" sz="2000" dirty="0" smtClean="0">
                <a:cs typeface="Times New Roman" pitchFamily="18" charset="0"/>
              </a:rPr>
              <a:t>.</a:t>
            </a:r>
          </a:p>
          <a:p>
            <a:r>
              <a:rPr lang="en-GB" sz="2000" dirty="0" err="1" smtClean="0"/>
              <a:t>Adekvatnost</a:t>
            </a:r>
            <a:r>
              <a:rPr lang="en-GB" sz="2000" dirty="0" smtClean="0"/>
              <a:t> je </a:t>
            </a:r>
            <a:r>
              <a:rPr lang="en-GB" sz="2000" dirty="0" err="1" smtClean="0"/>
              <a:t>sposobnost</a:t>
            </a:r>
            <a:r>
              <a:rPr lang="en-GB" sz="2000" dirty="0" smtClean="0"/>
              <a:t> </a:t>
            </a:r>
            <a:r>
              <a:rPr lang="en-GB" sz="2000" dirty="0" err="1" smtClean="0"/>
              <a:t>elektroenergetskog</a:t>
            </a:r>
            <a:r>
              <a:rPr lang="en-GB" sz="2000" dirty="0" smtClean="0"/>
              <a:t> </a:t>
            </a:r>
            <a:r>
              <a:rPr lang="en-GB" sz="2000" dirty="0" err="1" smtClean="0"/>
              <a:t>sistema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</a:t>
            </a:r>
            <a:r>
              <a:rPr lang="en-GB" sz="2000" dirty="0" err="1" smtClean="0"/>
              <a:t>podmiri</a:t>
            </a:r>
            <a:r>
              <a:rPr lang="en-GB" sz="2000" dirty="0" smtClean="0"/>
              <a:t> </a:t>
            </a:r>
            <a:r>
              <a:rPr lang="en-GB" sz="2000" dirty="0" err="1" smtClean="0"/>
              <a:t>ukupnu</a:t>
            </a:r>
            <a:r>
              <a:rPr lang="en-GB" sz="2000" dirty="0" smtClean="0"/>
              <a:t> </a:t>
            </a:r>
            <a:r>
              <a:rPr lang="en-GB" sz="2000" dirty="0" err="1" smtClean="0"/>
              <a:t>potrošnju</a:t>
            </a:r>
            <a:r>
              <a:rPr lang="en-GB" sz="2000" dirty="0" smtClean="0"/>
              <a:t> </a:t>
            </a:r>
            <a:r>
              <a:rPr lang="en-GB" sz="2000" dirty="0" err="1" smtClean="0"/>
              <a:t>električne</a:t>
            </a:r>
            <a:r>
              <a:rPr lang="en-GB" sz="2000" dirty="0" smtClean="0"/>
              <a:t> </a:t>
            </a:r>
            <a:r>
              <a:rPr lang="en-GB" sz="2000" dirty="0" err="1" smtClean="0"/>
              <a:t>energije</a:t>
            </a:r>
            <a:r>
              <a:rPr lang="en-GB" sz="2000" dirty="0" smtClean="0"/>
              <a:t> u </a:t>
            </a:r>
            <a:r>
              <a:rPr lang="en-GB" sz="2000" dirty="0" err="1" smtClean="0"/>
              <a:t>svakom</a:t>
            </a:r>
            <a:r>
              <a:rPr lang="en-GB" sz="2000" dirty="0" smtClean="0"/>
              <a:t> </a:t>
            </a:r>
            <a:r>
              <a:rPr lang="en-GB" sz="2000" dirty="0" err="1" smtClean="0"/>
              <a:t>trenutku</a:t>
            </a:r>
            <a:r>
              <a:rPr lang="en-GB" sz="2000" dirty="0" smtClean="0"/>
              <a:t>, </a:t>
            </a:r>
            <a:r>
              <a:rPr lang="en-GB" sz="2000" dirty="0" err="1" smtClean="0"/>
              <a:t>uzimajući</a:t>
            </a:r>
            <a:r>
              <a:rPr lang="en-GB" sz="2000" dirty="0" smtClean="0"/>
              <a:t> u </a:t>
            </a:r>
            <a:r>
              <a:rPr lang="en-GB" sz="2000" dirty="0" err="1" smtClean="0"/>
              <a:t>obzir</a:t>
            </a:r>
            <a:r>
              <a:rPr lang="en-GB" sz="2000" dirty="0" smtClean="0"/>
              <a:t> </a:t>
            </a:r>
            <a:r>
              <a:rPr lang="en-GB" sz="2000" dirty="0" err="1" smtClean="0"/>
              <a:t>planirane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razumno</a:t>
            </a:r>
            <a:r>
              <a:rPr lang="en-GB" sz="2000" dirty="0" smtClean="0"/>
              <a:t> </a:t>
            </a:r>
            <a:r>
              <a:rPr lang="en-GB" sz="2000" dirty="0" err="1" smtClean="0"/>
              <a:t>očekivane</a:t>
            </a:r>
            <a:r>
              <a:rPr lang="en-GB" sz="2000" dirty="0" smtClean="0"/>
              <a:t> </a:t>
            </a:r>
            <a:r>
              <a:rPr lang="en-GB" sz="2000" dirty="0" err="1" smtClean="0"/>
              <a:t>neplanirane</a:t>
            </a:r>
            <a:r>
              <a:rPr lang="en-GB" sz="2000" dirty="0" smtClean="0"/>
              <a:t> </a:t>
            </a:r>
            <a:r>
              <a:rPr lang="en-GB" sz="2000" dirty="0" err="1" smtClean="0"/>
              <a:t>ispade</a:t>
            </a:r>
            <a:r>
              <a:rPr lang="en-GB" sz="2000" dirty="0" smtClean="0"/>
              <a:t> </a:t>
            </a:r>
            <a:r>
              <a:rPr lang="en-GB" sz="2000" dirty="0" err="1" smtClean="0"/>
              <a:t>elemenata</a:t>
            </a:r>
            <a:r>
              <a:rPr lang="en-GB" sz="2000" dirty="0" smtClean="0"/>
              <a:t> </a:t>
            </a:r>
            <a:r>
              <a:rPr lang="en-GB" sz="2000" dirty="0" err="1" smtClean="0"/>
              <a:t>sistema</a:t>
            </a:r>
            <a:r>
              <a:rPr lang="en-GB" sz="2000" dirty="0" smtClean="0"/>
              <a:t>.</a:t>
            </a:r>
            <a:endParaRPr lang="sr-Latn-RS" sz="2000" dirty="0" smtClean="0"/>
          </a:p>
          <a:p>
            <a:r>
              <a:rPr lang="en-GB" sz="2000" dirty="0" err="1" smtClean="0"/>
              <a:t>Ekonomske</a:t>
            </a:r>
            <a:r>
              <a:rPr lang="en-GB" sz="2000" dirty="0" smtClean="0"/>
              <a:t> </a:t>
            </a:r>
            <a:r>
              <a:rPr lang="en-GB" sz="2000" dirty="0" err="1" smtClean="0"/>
              <a:t>anali</a:t>
            </a:r>
            <a:r>
              <a:rPr lang="en-US" sz="2000" dirty="0" err="1" smtClean="0"/>
              <a:t>ze</a:t>
            </a:r>
            <a:r>
              <a:rPr lang="en-US" sz="2000" dirty="0" smtClean="0"/>
              <a:t> u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programu</a:t>
            </a:r>
            <a:r>
              <a:rPr lang="en-US" sz="2000" dirty="0" smtClean="0"/>
              <a:t> </a:t>
            </a:r>
            <a:r>
              <a:rPr lang="en-US" sz="2000" dirty="0" err="1" smtClean="0"/>
              <a:t>podrazumevaju</a:t>
            </a:r>
            <a:r>
              <a:rPr lang="en-US" sz="2000" dirty="0" smtClean="0"/>
              <a:t> </a:t>
            </a:r>
            <a:r>
              <a:rPr lang="en-US" sz="2000" dirty="0" err="1" smtClean="0"/>
              <a:t>angažovanje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proizvodnih</a:t>
            </a:r>
            <a:r>
              <a:rPr lang="en-US" sz="2000" dirty="0" smtClean="0"/>
              <a:t> </a:t>
            </a:r>
            <a:r>
              <a:rPr lang="en-US" sz="2000" dirty="0" err="1" smtClean="0"/>
              <a:t>jedinica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ekonomičan</a:t>
            </a:r>
            <a:r>
              <a:rPr lang="en-US" sz="2000" dirty="0" smtClean="0"/>
              <a:t> </a:t>
            </a:r>
            <a:r>
              <a:rPr lang="en-US" sz="2000" dirty="0" err="1" smtClean="0"/>
              <a:t>način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sr-Latn-RS" sz="2000" dirty="0" smtClean="0">
                <a:cs typeface="Times New Roman" pitchFamily="18" charset="0"/>
              </a:rPr>
              <a:t>U programu se mogu izvršiti i kratkoročne i dugoročne analize.</a:t>
            </a:r>
          </a:p>
          <a:p>
            <a:r>
              <a:rPr lang="sr-Latn-RS" sz="2000" dirty="0" smtClean="0">
                <a:cs typeface="Times New Roman" pitchFamily="18" charset="0"/>
              </a:rPr>
              <a:t>Najmanji vremenski horizont je sedam dana, a najduži jedna godina sa diskretizacijom od jednog sata.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HIDROELEKTRANA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Na </a:t>
            </a:r>
            <a:r>
              <a:rPr lang="sr-Latn-RS" sz="2000" dirty="0" smtClean="0"/>
              <a:t>s</a:t>
            </a:r>
            <a:r>
              <a:rPr lang="en-US" sz="2000" dirty="0" err="1" smtClean="0"/>
              <a:t>lici</a:t>
            </a:r>
            <a:r>
              <a:rPr lang="en-US" sz="2000" dirty="0" smtClean="0"/>
              <a:t> </a:t>
            </a:r>
            <a:r>
              <a:rPr lang="sr-Latn-RS" sz="2000" dirty="0" smtClean="0"/>
              <a:t>je</a:t>
            </a:r>
            <a:r>
              <a:rPr lang="en-US" sz="2000" dirty="0" smtClean="0"/>
              <a:t> </a:t>
            </a:r>
            <a:r>
              <a:rPr lang="en-US" sz="2000" dirty="0" err="1" smtClean="0"/>
              <a:t>dat</a:t>
            </a:r>
            <a:r>
              <a:rPr lang="en-US" sz="2000" dirty="0" smtClean="0"/>
              <a:t> </a:t>
            </a:r>
            <a:r>
              <a:rPr lang="en-US" sz="2000" dirty="0" err="1" smtClean="0"/>
              <a:t>prikaz</a:t>
            </a:r>
            <a:r>
              <a:rPr lang="en-US" sz="2000" dirty="0" smtClean="0"/>
              <a:t> </a:t>
            </a:r>
            <a:r>
              <a:rPr lang="en-US" sz="2000" dirty="0" err="1" smtClean="0"/>
              <a:t>unosa</a:t>
            </a:r>
            <a:r>
              <a:rPr lang="en-US" sz="2000" dirty="0" smtClean="0"/>
              <a:t> </a:t>
            </a:r>
            <a:r>
              <a:rPr lang="en-US" sz="2000" dirty="0" err="1" smtClean="0"/>
              <a:t>podataka</a:t>
            </a:r>
            <a:r>
              <a:rPr lang="en-US" sz="2000" dirty="0" smtClean="0"/>
              <a:t> o </a:t>
            </a:r>
            <a:r>
              <a:rPr lang="en-US" sz="2000" dirty="0" err="1" smtClean="0"/>
              <a:t>očekivanoj</a:t>
            </a:r>
            <a:r>
              <a:rPr lang="en-US" sz="2000" dirty="0" smtClean="0"/>
              <a:t> </a:t>
            </a:r>
            <a:r>
              <a:rPr lang="en-US" sz="2000" dirty="0" err="1" smtClean="0"/>
              <a:t>mesečnoj</a:t>
            </a:r>
            <a:r>
              <a:rPr lang="en-US" sz="2000" dirty="0" smtClean="0"/>
              <a:t> </a:t>
            </a:r>
            <a:r>
              <a:rPr lang="en-US" sz="2000" dirty="0" err="1" smtClean="0"/>
              <a:t>hidro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energiji</a:t>
            </a:r>
            <a:r>
              <a:rPr lang="sr-Latn-RS" sz="2000" dirty="0" smtClean="0"/>
              <a:t>.</a:t>
            </a:r>
          </a:p>
        </p:txBody>
      </p:sp>
      <p:pic>
        <p:nvPicPr>
          <p:cNvPr id="4" name="Picture 3" descr="H:\01 NASTAVA\01 Predmeti\Planiranje EES-a\Antares\01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336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HIDROELEKTRANA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3/3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modelovanja</a:t>
            </a:r>
            <a:r>
              <a:rPr lang="en-US" sz="2000" dirty="0" smtClean="0"/>
              <a:t> </a:t>
            </a:r>
            <a:r>
              <a:rPr lang="en-US" sz="2000" dirty="0" err="1" smtClean="0"/>
              <a:t>akumulacione</a:t>
            </a:r>
            <a:r>
              <a:rPr lang="en-US" sz="2000" dirty="0" smtClean="0"/>
              <a:t> HE </a:t>
            </a:r>
            <a:r>
              <a:rPr lang="en-US" sz="2000" dirty="0" err="1" smtClean="0"/>
              <a:t>moguće</a:t>
            </a:r>
            <a:r>
              <a:rPr lang="en-US" sz="2000" dirty="0" smtClean="0"/>
              <a:t> je </a:t>
            </a:r>
            <a:r>
              <a:rPr lang="en-US" sz="2000" dirty="0" err="1" smtClean="0"/>
              <a:t>izabrati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opciju</a:t>
            </a:r>
            <a:r>
              <a:rPr lang="en-US" sz="2000" dirty="0" smtClean="0"/>
              <a:t> </a:t>
            </a:r>
            <a:r>
              <a:rPr lang="en-US" sz="2000" dirty="0" err="1" smtClean="0"/>
              <a:t>koja</a:t>
            </a:r>
            <a:r>
              <a:rPr lang="en-US" sz="2000" dirty="0" smtClean="0"/>
              <a:t> se </a:t>
            </a:r>
            <a:r>
              <a:rPr lang="en-US" sz="2000" dirty="0" err="1" smtClean="0"/>
              <a:t>odnosi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upravljanje</a:t>
            </a:r>
            <a:r>
              <a:rPr lang="en-US" sz="2000" dirty="0" smtClean="0"/>
              <a:t> </a:t>
            </a:r>
            <a:r>
              <a:rPr lang="en-US" sz="2000" dirty="0" err="1" smtClean="0"/>
              <a:t>rezervoarom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err="1" smtClean="0"/>
              <a:t>Dve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opcije</a:t>
            </a:r>
            <a:r>
              <a:rPr lang="en-US" sz="2000" dirty="0" smtClean="0"/>
              <a:t>. </a:t>
            </a:r>
            <a:r>
              <a:rPr lang="en-US" sz="2000" dirty="0" err="1" smtClean="0"/>
              <a:t>Opcija</a:t>
            </a:r>
            <a:r>
              <a:rPr lang="en-US" sz="2000" dirty="0" smtClean="0"/>
              <a:t> </a:t>
            </a:r>
            <a:r>
              <a:rPr lang="en-US" sz="2000" i="1" dirty="0" smtClean="0"/>
              <a:t>No</a:t>
            </a:r>
            <a:r>
              <a:rPr lang="en-US" sz="2000" dirty="0" smtClean="0"/>
              <a:t> </a:t>
            </a:r>
            <a:r>
              <a:rPr lang="en-US" sz="2000" dirty="0" err="1" smtClean="0"/>
              <a:t>kada</a:t>
            </a:r>
            <a:r>
              <a:rPr lang="en-US" sz="2000" dirty="0" smtClean="0"/>
              <a:t> se ne </a:t>
            </a:r>
            <a:r>
              <a:rPr lang="en-US" sz="2000" dirty="0" err="1" smtClean="0"/>
              <a:t>vrši</a:t>
            </a:r>
            <a:r>
              <a:rPr lang="en-US" sz="2000" dirty="0" smtClean="0"/>
              <a:t> </a:t>
            </a:r>
            <a:r>
              <a:rPr lang="en-US" sz="2000" dirty="0" err="1" smtClean="0"/>
              <a:t>upravljane</a:t>
            </a:r>
            <a:r>
              <a:rPr lang="en-US" sz="2000" dirty="0" smtClean="0"/>
              <a:t> </a:t>
            </a:r>
            <a:r>
              <a:rPr lang="en-US" sz="2000" dirty="0" err="1" smtClean="0"/>
              <a:t>rezervoarom</a:t>
            </a:r>
            <a:r>
              <a:rPr lang="en-US" sz="2000" dirty="0" smtClean="0"/>
              <a:t> HE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opcija</a:t>
            </a:r>
            <a:r>
              <a:rPr lang="en-US" sz="2000" dirty="0" smtClean="0"/>
              <a:t> </a:t>
            </a:r>
            <a:r>
              <a:rPr lang="en-US" sz="2000" i="1" dirty="0" smtClean="0"/>
              <a:t>Yes</a:t>
            </a:r>
            <a:r>
              <a:rPr lang="en-US" sz="2000" dirty="0" smtClean="0"/>
              <a:t> </a:t>
            </a:r>
            <a:r>
              <a:rPr lang="en-US" sz="2000" dirty="0" err="1" smtClean="0"/>
              <a:t>kada</a:t>
            </a:r>
            <a:r>
              <a:rPr lang="en-US" sz="2000" dirty="0" smtClean="0"/>
              <a:t> je </a:t>
            </a:r>
            <a:r>
              <a:rPr lang="en-US" sz="2000" dirty="0" err="1" smtClean="0"/>
              <a:t>omogućeno</a:t>
            </a:r>
            <a:r>
              <a:rPr lang="en-US" sz="2000" dirty="0" smtClean="0"/>
              <a:t> </a:t>
            </a:r>
            <a:r>
              <a:rPr lang="en-US" sz="2000" dirty="0" err="1" smtClean="0"/>
              <a:t>upravljanje</a:t>
            </a:r>
            <a:r>
              <a:rPr lang="en-US" sz="2000" dirty="0" smtClean="0"/>
              <a:t> </a:t>
            </a:r>
            <a:r>
              <a:rPr lang="en-US" sz="2000" dirty="0" err="1" smtClean="0"/>
              <a:t>rezervoarom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optimalan</a:t>
            </a:r>
            <a:r>
              <a:rPr lang="en-US" sz="2000" dirty="0" smtClean="0"/>
              <a:t> </a:t>
            </a:r>
            <a:r>
              <a:rPr lang="en-US" sz="2000" dirty="0" err="1" smtClean="0"/>
              <a:t>način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en-US" sz="2000" dirty="0" smtClean="0"/>
              <a:t>U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drugom</a:t>
            </a:r>
            <a:r>
              <a:rPr lang="en-US" sz="2000" dirty="0" smtClean="0"/>
              <a:t> </a:t>
            </a:r>
            <a:r>
              <a:rPr lang="en-US" sz="2000" dirty="0" err="1" smtClean="0"/>
              <a:t>slučaju</a:t>
            </a:r>
            <a:r>
              <a:rPr lang="en-US" sz="2000" dirty="0" smtClean="0"/>
              <a:t> </a:t>
            </a:r>
            <a:r>
              <a:rPr lang="en-US" sz="2000" dirty="0" err="1" smtClean="0"/>
              <a:t>raspodela</a:t>
            </a:r>
            <a:r>
              <a:rPr lang="en-US" sz="2000" dirty="0" smtClean="0"/>
              <a:t> </a:t>
            </a:r>
            <a:r>
              <a:rPr lang="en-US" sz="2000" dirty="0" err="1" smtClean="0"/>
              <a:t>definisane</a:t>
            </a:r>
            <a:r>
              <a:rPr lang="en-US" sz="2000" dirty="0" smtClean="0"/>
              <a:t> </a:t>
            </a:r>
            <a:r>
              <a:rPr lang="en-US" sz="2000" dirty="0" err="1" smtClean="0"/>
              <a:t>moguće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 </a:t>
            </a:r>
            <a:r>
              <a:rPr lang="en-US" sz="2000" dirty="0" err="1" smtClean="0"/>
              <a:t>akumulacione</a:t>
            </a:r>
            <a:r>
              <a:rPr lang="en-US" sz="2000" dirty="0" smtClean="0"/>
              <a:t> HE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moguće</a:t>
            </a:r>
            <a:r>
              <a:rPr lang="en-US" sz="2000" dirty="0" smtClean="0"/>
              <a:t> </a:t>
            </a:r>
            <a:r>
              <a:rPr lang="en-US" sz="2000" dirty="0" err="1" smtClean="0"/>
              <a:t>mesečne</a:t>
            </a:r>
            <a:r>
              <a:rPr lang="en-US" sz="2000" dirty="0" smtClean="0"/>
              <a:t>, </a:t>
            </a:r>
            <a:r>
              <a:rPr lang="en-US" sz="2000" dirty="0" err="1" smtClean="0"/>
              <a:t>dnevne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satne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 se </a:t>
            </a:r>
            <a:r>
              <a:rPr lang="en-US" sz="2000" dirty="0" err="1" smtClean="0"/>
              <a:t>vrši</a:t>
            </a:r>
            <a:r>
              <a:rPr lang="en-US" sz="2000" dirty="0" smtClean="0"/>
              <a:t> </a:t>
            </a:r>
            <a:r>
              <a:rPr lang="en-US" sz="2000" dirty="0" err="1" smtClean="0"/>
              <a:t>kroz</a:t>
            </a:r>
            <a:r>
              <a:rPr lang="en-US" sz="2000" dirty="0" smtClean="0"/>
              <a:t> </a:t>
            </a:r>
            <a:r>
              <a:rPr lang="en-US" sz="2000" dirty="0" err="1" smtClean="0"/>
              <a:t>definisanje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varijaciju</a:t>
            </a:r>
            <a:r>
              <a:rPr lang="en-US" sz="2000" dirty="0" smtClean="0"/>
              <a:t> </a:t>
            </a:r>
            <a:r>
              <a:rPr lang="en-US" sz="2000" dirty="0" err="1" smtClean="0"/>
              <a:t>odgovarajućih</a:t>
            </a:r>
            <a:r>
              <a:rPr lang="en-US" sz="2000" dirty="0" smtClean="0"/>
              <a:t> </a:t>
            </a:r>
            <a:r>
              <a:rPr lang="en-US" sz="2000" dirty="0" err="1" smtClean="0"/>
              <a:t>parametara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modelovanja</a:t>
            </a:r>
            <a:r>
              <a:rPr lang="en-US" sz="2000" dirty="0" smtClean="0"/>
              <a:t> HE </a:t>
            </a:r>
            <a:r>
              <a:rPr lang="en-US" sz="2000" dirty="0" err="1" smtClean="0"/>
              <a:t>pri</a:t>
            </a:r>
            <a:r>
              <a:rPr lang="en-US" sz="2000" dirty="0" smtClean="0"/>
              <a:t> </a:t>
            </a:r>
            <a:r>
              <a:rPr lang="en-US" sz="2000" dirty="0" err="1" smtClean="0"/>
              <a:t>formiranju</a:t>
            </a:r>
            <a:r>
              <a:rPr lang="en-US" sz="2000" dirty="0" smtClean="0"/>
              <a:t> </a:t>
            </a:r>
            <a:r>
              <a:rPr lang="en-US" sz="2000" dirty="0" err="1" smtClean="0"/>
              <a:t>vremenskih</a:t>
            </a:r>
            <a:r>
              <a:rPr lang="en-US" sz="2000" dirty="0" smtClean="0"/>
              <a:t> </a:t>
            </a:r>
            <a:r>
              <a:rPr lang="en-US" sz="2000" dirty="0" err="1" smtClean="0"/>
              <a:t>serija</a:t>
            </a:r>
            <a:r>
              <a:rPr lang="en-US" sz="2000" dirty="0" smtClean="0"/>
              <a:t> </a:t>
            </a:r>
            <a:r>
              <a:rPr lang="en-US" sz="2000" dirty="0" err="1" smtClean="0"/>
              <a:t>može</a:t>
            </a:r>
            <a:r>
              <a:rPr lang="en-US" sz="2000" dirty="0" smtClean="0"/>
              <a:t> se </a:t>
            </a:r>
            <a:r>
              <a:rPr lang="en-US" sz="2000" dirty="0" err="1" smtClean="0"/>
              <a:t>modelovati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prostorna</a:t>
            </a:r>
            <a:r>
              <a:rPr lang="en-US" sz="2000" dirty="0" smtClean="0"/>
              <a:t> </a:t>
            </a:r>
            <a:r>
              <a:rPr lang="en-US" sz="2000" dirty="0" err="1" smtClean="0"/>
              <a:t>korelacija</a:t>
            </a:r>
            <a:r>
              <a:rPr lang="en-US" sz="2000" dirty="0" smtClean="0"/>
              <a:t> </a:t>
            </a:r>
            <a:r>
              <a:rPr lang="en-US" sz="2000" dirty="0" err="1" smtClean="0"/>
              <a:t>između</a:t>
            </a:r>
            <a:r>
              <a:rPr lang="en-US" sz="2000" dirty="0" smtClean="0"/>
              <a:t> </a:t>
            </a:r>
            <a:r>
              <a:rPr lang="en-US" sz="2000" dirty="0" err="1" smtClean="0"/>
              <a:t>pojedinih</a:t>
            </a:r>
            <a:r>
              <a:rPr lang="en-US" sz="2000" dirty="0" smtClean="0"/>
              <a:t> HE </a:t>
            </a:r>
            <a:r>
              <a:rPr lang="en-US" sz="2000" dirty="0" err="1" smtClean="0"/>
              <a:t>koje</a:t>
            </a:r>
            <a:r>
              <a:rPr lang="en-US" sz="2000" dirty="0" smtClean="0"/>
              <a:t> se </a:t>
            </a:r>
            <a:r>
              <a:rPr lang="en-US" sz="2000" dirty="0" err="1" smtClean="0"/>
              <a:t>nalaze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različitim</a:t>
            </a:r>
            <a:r>
              <a:rPr lang="en-US" sz="2000" dirty="0" smtClean="0"/>
              <a:t> </a:t>
            </a:r>
            <a:r>
              <a:rPr lang="en-US" sz="2000" dirty="0" err="1" smtClean="0"/>
              <a:t>lokacijama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r>
              <a:rPr lang="sr-Latn-RS" sz="2000" dirty="0" smtClean="0"/>
              <a:t>U</a:t>
            </a:r>
            <a:r>
              <a:rPr lang="en-US" sz="2000" dirty="0" smtClean="0"/>
              <a:t> </a:t>
            </a:r>
            <a:r>
              <a:rPr lang="sr-Latn-RS" sz="2000" dirty="0" smtClean="0"/>
              <a:t>Antaresu se</a:t>
            </a:r>
            <a:r>
              <a:rPr lang="en-US" sz="2000" dirty="0" smtClean="0"/>
              <a:t> </a:t>
            </a:r>
            <a:r>
              <a:rPr lang="en-US" sz="2000" dirty="0" err="1" smtClean="0"/>
              <a:t>mogu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modelovati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pumpno</a:t>
            </a:r>
            <a:r>
              <a:rPr lang="en-US" sz="2000" dirty="0" smtClean="0"/>
              <a:t> </a:t>
            </a:r>
            <a:r>
              <a:rPr lang="en-US" sz="2000" dirty="0" err="1" smtClean="0"/>
              <a:t>akumulacione</a:t>
            </a:r>
            <a:r>
              <a:rPr lang="en-US" sz="2000" dirty="0" smtClean="0"/>
              <a:t> HE. </a:t>
            </a:r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PRENOSNE MREŽE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Prilikom formiranja sistema pojedine oblasti (čvorovi) povezuju se vodovima.</a:t>
            </a:r>
          </a:p>
          <a:p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svaki</a:t>
            </a:r>
            <a:r>
              <a:rPr lang="en-US" sz="2000" dirty="0" smtClean="0"/>
              <a:t> </a:t>
            </a:r>
            <a:r>
              <a:rPr lang="en-US" sz="2000" dirty="0" err="1" smtClean="0"/>
              <a:t>vod</a:t>
            </a:r>
            <a:r>
              <a:rPr lang="en-US" sz="2000" dirty="0" smtClean="0"/>
              <a:t> </a:t>
            </a:r>
            <a:r>
              <a:rPr lang="en-US" sz="2000" dirty="0" err="1" smtClean="0"/>
              <a:t>potrebno</a:t>
            </a:r>
            <a:r>
              <a:rPr lang="en-US" sz="2000" dirty="0" smtClean="0"/>
              <a:t> je </a:t>
            </a:r>
            <a:r>
              <a:rPr lang="en-US" sz="2000" dirty="0" err="1" smtClean="0"/>
              <a:t>definisati</a:t>
            </a:r>
            <a:r>
              <a:rPr lang="en-US" sz="2000" dirty="0" smtClean="0"/>
              <a:t> 5 </a:t>
            </a:r>
            <a:r>
              <a:rPr lang="en-US" sz="2000" dirty="0" err="1" smtClean="0"/>
              <a:t>vremeskih</a:t>
            </a:r>
            <a:r>
              <a:rPr lang="en-US" sz="2000" dirty="0" smtClean="0"/>
              <a:t> </a:t>
            </a:r>
            <a:r>
              <a:rPr lang="en-US" sz="2000" dirty="0" err="1" smtClean="0"/>
              <a:t>nizova</a:t>
            </a:r>
            <a:r>
              <a:rPr lang="en-US" sz="2000" dirty="0" smtClean="0"/>
              <a:t> </a:t>
            </a:r>
            <a:r>
              <a:rPr lang="en-US" sz="2000" dirty="0" err="1" smtClean="0"/>
              <a:t>od</a:t>
            </a:r>
            <a:r>
              <a:rPr lang="en-US" sz="2000" dirty="0" smtClean="0"/>
              <a:t> 8760 sati </a:t>
            </a:r>
            <a:r>
              <a:rPr lang="en-US" sz="2000" dirty="0" err="1" smtClean="0"/>
              <a:t>i</a:t>
            </a:r>
            <a:r>
              <a:rPr lang="en-US" sz="2000" dirty="0" smtClean="0"/>
              <a:t> to:</a:t>
            </a:r>
          </a:p>
          <a:p>
            <a:pPr lvl="1"/>
            <a:r>
              <a:rPr lang="en-US" sz="1800" dirty="0" smtClean="0"/>
              <a:t>Trans. Capacity Direct: </a:t>
            </a:r>
            <a:r>
              <a:rPr lang="en-US" sz="1800" dirty="0" err="1" smtClean="0"/>
              <a:t>prenosna</a:t>
            </a:r>
            <a:r>
              <a:rPr lang="en-US" sz="1800" dirty="0" smtClean="0"/>
              <a:t> </a:t>
            </a:r>
            <a:r>
              <a:rPr lang="en-US" sz="1800" dirty="0" err="1" smtClean="0"/>
              <a:t>moć</a:t>
            </a:r>
            <a:r>
              <a:rPr lang="en-US" sz="1800" dirty="0" smtClean="0"/>
              <a:t> </a:t>
            </a:r>
            <a:r>
              <a:rPr lang="en-US" sz="1800" dirty="0" err="1" smtClean="0"/>
              <a:t>voda</a:t>
            </a:r>
            <a:r>
              <a:rPr lang="en-US" sz="1800" dirty="0" smtClean="0"/>
              <a:t> u </a:t>
            </a:r>
            <a:r>
              <a:rPr lang="en-US" sz="1800" dirty="0" err="1" smtClean="0"/>
              <a:t>smeru</a:t>
            </a:r>
            <a:r>
              <a:rPr lang="en-US" sz="1800" dirty="0" smtClean="0"/>
              <a:t> </a:t>
            </a:r>
            <a:r>
              <a:rPr lang="en-US" sz="1800" dirty="0" err="1" smtClean="0"/>
              <a:t>od</a:t>
            </a:r>
            <a:r>
              <a:rPr lang="en-US" sz="1800" dirty="0" smtClean="0"/>
              <a:t> </a:t>
            </a:r>
            <a:r>
              <a:rPr lang="en-US" sz="1800" dirty="0" err="1" smtClean="0"/>
              <a:t>prvog</a:t>
            </a:r>
            <a:r>
              <a:rPr lang="en-US" sz="1800" dirty="0" smtClean="0"/>
              <a:t> ka </a:t>
            </a:r>
            <a:r>
              <a:rPr lang="en-US" sz="1800" dirty="0" err="1" smtClean="0"/>
              <a:t>drugom</a:t>
            </a:r>
            <a:r>
              <a:rPr lang="en-US" sz="1800" dirty="0" smtClean="0"/>
              <a:t> </a:t>
            </a:r>
            <a:r>
              <a:rPr lang="en-US" sz="1800" dirty="0" err="1" smtClean="0"/>
              <a:t>čvoru</a:t>
            </a:r>
            <a:endParaRPr lang="en-US" sz="1800" dirty="0" smtClean="0"/>
          </a:p>
          <a:p>
            <a:pPr lvl="1"/>
            <a:r>
              <a:rPr lang="en-US" sz="1800" dirty="0" smtClean="0"/>
              <a:t>Trans. Capacity Indirect: </a:t>
            </a:r>
            <a:r>
              <a:rPr lang="en-US" sz="1800" dirty="0" err="1" smtClean="0"/>
              <a:t>prenosna</a:t>
            </a:r>
            <a:r>
              <a:rPr lang="en-US" sz="1800" dirty="0" smtClean="0"/>
              <a:t> </a:t>
            </a:r>
            <a:r>
              <a:rPr lang="en-US" sz="1800" dirty="0" err="1" smtClean="0"/>
              <a:t>moć</a:t>
            </a:r>
            <a:r>
              <a:rPr lang="en-US" sz="1800" dirty="0" smtClean="0"/>
              <a:t> </a:t>
            </a:r>
            <a:r>
              <a:rPr lang="en-US" sz="1800" dirty="0" err="1" smtClean="0"/>
              <a:t>voda</a:t>
            </a:r>
            <a:r>
              <a:rPr lang="en-US" sz="1800" dirty="0" smtClean="0"/>
              <a:t> u </a:t>
            </a:r>
            <a:r>
              <a:rPr lang="en-US" sz="1800" dirty="0" err="1" smtClean="0"/>
              <a:t>smeru</a:t>
            </a:r>
            <a:r>
              <a:rPr lang="en-US" sz="1800" dirty="0" smtClean="0"/>
              <a:t> </a:t>
            </a:r>
            <a:r>
              <a:rPr lang="en-US" sz="1800" dirty="0" err="1" smtClean="0"/>
              <a:t>od</a:t>
            </a:r>
            <a:r>
              <a:rPr lang="en-US" sz="1800" dirty="0" smtClean="0"/>
              <a:t> </a:t>
            </a:r>
            <a:r>
              <a:rPr lang="en-US" sz="1800" dirty="0" err="1" smtClean="0"/>
              <a:t>drugog</a:t>
            </a:r>
            <a:r>
              <a:rPr lang="en-US" sz="1800" dirty="0" smtClean="0"/>
              <a:t> ka </a:t>
            </a:r>
            <a:r>
              <a:rPr lang="en-US" sz="1800" dirty="0" err="1" smtClean="0"/>
              <a:t>prvom</a:t>
            </a:r>
            <a:r>
              <a:rPr lang="en-US" sz="1800" dirty="0" smtClean="0"/>
              <a:t> </a:t>
            </a:r>
            <a:r>
              <a:rPr lang="en-US" sz="1800" dirty="0" err="1" smtClean="0"/>
              <a:t>vodu</a:t>
            </a:r>
            <a:endParaRPr lang="en-US" sz="1800" dirty="0" smtClean="0"/>
          </a:p>
          <a:p>
            <a:pPr lvl="1"/>
            <a:r>
              <a:rPr lang="en-US" sz="1800" dirty="0" smtClean="0"/>
              <a:t>Impedances</a:t>
            </a:r>
          </a:p>
          <a:p>
            <a:pPr lvl="1"/>
            <a:r>
              <a:rPr lang="en-US" sz="1800" dirty="0" smtClean="0"/>
              <a:t>Hurdles cost Direct: </a:t>
            </a:r>
            <a:r>
              <a:rPr lang="en-US" sz="1800" dirty="0" err="1" smtClean="0"/>
              <a:t>troškovi</a:t>
            </a:r>
            <a:r>
              <a:rPr lang="en-US" sz="1800" dirty="0" smtClean="0"/>
              <a:t> </a:t>
            </a:r>
            <a:r>
              <a:rPr lang="en-US" sz="1800" dirty="0" err="1" smtClean="0"/>
              <a:t>prenosa</a:t>
            </a:r>
            <a:r>
              <a:rPr lang="en-US" sz="1800" dirty="0" smtClean="0"/>
              <a:t> </a:t>
            </a:r>
            <a:r>
              <a:rPr lang="en-US" sz="1800" dirty="0" err="1" smtClean="0"/>
              <a:t>snage</a:t>
            </a:r>
            <a:r>
              <a:rPr lang="en-US" sz="1800" dirty="0" smtClean="0"/>
              <a:t> </a:t>
            </a:r>
            <a:r>
              <a:rPr lang="en-US" sz="1800" dirty="0" err="1" smtClean="0"/>
              <a:t>po</a:t>
            </a:r>
            <a:r>
              <a:rPr lang="en-US" sz="1800" dirty="0" smtClean="0"/>
              <a:t> </a:t>
            </a:r>
            <a:r>
              <a:rPr lang="en-US" sz="1800" dirty="0" err="1" smtClean="0"/>
              <a:t>vodu</a:t>
            </a:r>
            <a:r>
              <a:rPr lang="en-US" sz="1800" dirty="0" smtClean="0"/>
              <a:t> u </a:t>
            </a:r>
            <a:r>
              <a:rPr lang="en-US" sz="1800" dirty="0" err="1" smtClean="0"/>
              <a:t>smeru</a:t>
            </a:r>
            <a:r>
              <a:rPr lang="en-US" sz="1800" dirty="0" smtClean="0"/>
              <a:t> </a:t>
            </a:r>
            <a:r>
              <a:rPr lang="en-US" sz="1800" dirty="0" err="1" smtClean="0"/>
              <a:t>od</a:t>
            </a:r>
            <a:r>
              <a:rPr lang="en-US" sz="1800" dirty="0" smtClean="0"/>
              <a:t> </a:t>
            </a:r>
            <a:r>
              <a:rPr lang="en-US" sz="1800" dirty="0" err="1" smtClean="0"/>
              <a:t>prvog</a:t>
            </a:r>
            <a:r>
              <a:rPr lang="en-US" sz="1800" dirty="0" smtClean="0"/>
              <a:t> ka </a:t>
            </a:r>
            <a:r>
              <a:rPr lang="en-US" sz="1800" dirty="0" err="1" smtClean="0"/>
              <a:t>drugom</a:t>
            </a:r>
            <a:r>
              <a:rPr lang="en-US" sz="1800" dirty="0" smtClean="0"/>
              <a:t> </a:t>
            </a:r>
            <a:r>
              <a:rPr lang="en-US" sz="1800" dirty="0" err="1" smtClean="0"/>
              <a:t>čvoru</a:t>
            </a:r>
            <a:r>
              <a:rPr lang="en-US" sz="1800" dirty="0" smtClean="0"/>
              <a:t> [€/</a:t>
            </a:r>
            <a:r>
              <a:rPr lang="en-US" sz="1800" dirty="0" err="1" smtClean="0"/>
              <a:t>MWh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dirty="0" smtClean="0"/>
              <a:t>Hurdles cost Indirect: </a:t>
            </a:r>
            <a:r>
              <a:rPr lang="en-US" sz="1800" dirty="0" err="1" smtClean="0"/>
              <a:t>troškovi</a:t>
            </a:r>
            <a:r>
              <a:rPr lang="en-US" sz="1800" dirty="0" smtClean="0"/>
              <a:t> </a:t>
            </a:r>
            <a:r>
              <a:rPr lang="en-US" sz="1800" dirty="0" err="1" smtClean="0"/>
              <a:t>prenosa</a:t>
            </a:r>
            <a:r>
              <a:rPr lang="en-US" sz="1800" dirty="0" smtClean="0"/>
              <a:t> </a:t>
            </a:r>
            <a:r>
              <a:rPr lang="en-US" sz="1800" dirty="0" err="1" smtClean="0"/>
              <a:t>snage</a:t>
            </a:r>
            <a:r>
              <a:rPr lang="en-US" sz="1800" dirty="0" smtClean="0"/>
              <a:t> </a:t>
            </a:r>
            <a:r>
              <a:rPr lang="en-US" sz="1800" dirty="0" err="1" smtClean="0"/>
              <a:t>po</a:t>
            </a:r>
            <a:r>
              <a:rPr lang="en-US" sz="1800" dirty="0" smtClean="0"/>
              <a:t> </a:t>
            </a:r>
            <a:r>
              <a:rPr lang="en-US" sz="1800" dirty="0" err="1" smtClean="0"/>
              <a:t>vodu</a:t>
            </a:r>
            <a:r>
              <a:rPr lang="en-US" sz="1800" dirty="0" smtClean="0"/>
              <a:t> u </a:t>
            </a:r>
            <a:r>
              <a:rPr lang="en-US" sz="1800" dirty="0" err="1" smtClean="0"/>
              <a:t>smeru</a:t>
            </a:r>
            <a:r>
              <a:rPr lang="en-US" sz="1800" dirty="0" smtClean="0"/>
              <a:t> </a:t>
            </a:r>
            <a:r>
              <a:rPr lang="en-US" sz="1800" dirty="0" err="1" smtClean="0"/>
              <a:t>od</a:t>
            </a:r>
            <a:r>
              <a:rPr lang="en-US" sz="1800" dirty="0" smtClean="0"/>
              <a:t> </a:t>
            </a:r>
            <a:r>
              <a:rPr lang="en-US" sz="1800" dirty="0" err="1" smtClean="0"/>
              <a:t>drugog</a:t>
            </a:r>
            <a:r>
              <a:rPr lang="en-US" sz="1800" dirty="0" smtClean="0"/>
              <a:t> ka </a:t>
            </a:r>
            <a:r>
              <a:rPr lang="en-US" sz="1800" dirty="0" err="1" smtClean="0"/>
              <a:t>prvom</a:t>
            </a:r>
            <a:r>
              <a:rPr lang="en-US" sz="1800" dirty="0" smtClean="0"/>
              <a:t> </a:t>
            </a:r>
            <a:r>
              <a:rPr lang="en-US" sz="1800" dirty="0" err="1" smtClean="0"/>
              <a:t>čvoru</a:t>
            </a:r>
            <a:r>
              <a:rPr lang="en-US" sz="1800" dirty="0" smtClean="0"/>
              <a:t> [€/</a:t>
            </a:r>
            <a:r>
              <a:rPr lang="en-US" sz="1800" dirty="0" err="1" smtClean="0"/>
              <a:t>MWh</a:t>
            </a:r>
            <a:r>
              <a:rPr lang="en-US" sz="1800" dirty="0" smtClean="0"/>
              <a:t>]</a:t>
            </a:r>
          </a:p>
          <a:p>
            <a:r>
              <a:rPr lang="en-US" sz="2000" i="1" dirty="0" smtClean="0"/>
              <a:t>Hurdles Cost</a:t>
            </a:r>
            <a:r>
              <a:rPr lang="en-US" sz="2000" dirty="0" smtClean="0"/>
              <a:t> je </a:t>
            </a:r>
            <a:r>
              <a:rPr lang="en-US" sz="2000" dirty="0" err="1" smtClean="0"/>
              <a:t>bitan</a:t>
            </a:r>
            <a:r>
              <a:rPr lang="en-US" sz="2000" dirty="0" smtClean="0"/>
              <a:t> </a:t>
            </a:r>
            <a:r>
              <a:rPr lang="en-US" sz="2000" dirty="0" err="1" smtClean="0"/>
              <a:t>parametar</a:t>
            </a:r>
            <a:r>
              <a:rPr lang="en-US" sz="2000" dirty="0" smtClean="0"/>
              <a:t> </a:t>
            </a:r>
            <a:r>
              <a:rPr lang="en-US" sz="2000" dirty="0" err="1" smtClean="0"/>
              <a:t>kojim</a:t>
            </a:r>
            <a:r>
              <a:rPr lang="en-US" sz="2000" dirty="0" smtClean="0"/>
              <a:t> se </a:t>
            </a:r>
            <a:r>
              <a:rPr lang="en-US" sz="2000" dirty="0" err="1" smtClean="0"/>
              <a:t>može</a:t>
            </a:r>
            <a:r>
              <a:rPr lang="en-US" sz="2000" dirty="0" smtClean="0"/>
              <a:t> </a:t>
            </a:r>
            <a:r>
              <a:rPr lang="en-US" sz="2000" dirty="0" err="1" smtClean="0"/>
              <a:t>postići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sr-Latn-RS" sz="2000" dirty="0" smtClean="0"/>
              <a:t>situacije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jedna</a:t>
            </a:r>
            <a:r>
              <a:rPr lang="en-US" sz="2000" dirty="0" smtClean="0"/>
              <a:t> oblast </a:t>
            </a:r>
            <a:r>
              <a:rPr lang="en-US" sz="2000" dirty="0" err="1" smtClean="0"/>
              <a:t>uvozi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energiju</a:t>
            </a:r>
            <a:r>
              <a:rPr lang="en-US" sz="2000" dirty="0" smtClean="0"/>
              <a:t> </a:t>
            </a:r>
            <a:r>
              <a:rPr lang="en-US" sz="2000" dirty="0" err="1" smtClean="0"/>
              <a:t>tek</a:t>
            </a:r>
            <a:r>
              <a:rPr lang="en-US" sz="2000" dirty="0" smtClean="0"/>
              <a:t> </a:t>
            </a:r>
            <a:r>
              <a:rPr lang="en-US" sz="2000" dirty="0" err="1" smtClean="0"/>
              <a:t>onda</a:t>
            </a:r>
            <a:r>
              <a:rPr lang="en-US" sz="2000" dirty="0" smtClean="0"/>
              <a:t> </a:t>
            </a:r>
            <a:r>
              <a:rPr lang="en-US" sz="2000" dirty="0" err="1" smtClean="0"/>
              <a:t>kada</a:t>
            </a:r>
            <a:r>
              <a:rPr lang="en-US" sz="2000" dirty="0" smtClean="0"/>
              <a:t> </a:t>
            </a:r>
            <a:r>
              <a:rPr lang="en-US" sz="2000" dirty="0" err="1" smtClean="0"/>
              <a:t>ima</a:t>
            </a:r>
            <a:r>
              <a:rPr lang="en-US" sz="2000" dirty="0" smtClean="0"/>
              <a:t> </a:t>
            </a:r>
            <a:r>
              <a:rPr lang="en-US" sz="2000" dirty="0" err="1" smtClean="0"/>
              <a:t>nedovoljno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proizvodnje</a:t>
            </a:r>
            <a:r>
              <a:rPr lang="en-US" sz="2000" dirty="0" smtClean="0"/>
              <a:t>. </a:t>
            </a:r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OBAVEZUJUĆA OGRANIČENJA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1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/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 </a:t>
            </a:r>
            <a:r>
              <a:rPr lang="en-US" sz="2000" dirty="0" err="1" smtClean="0"/>
              <a:t>standardnim</a:t>
            </a:r>
            <a:r>
              <a:rPr lang="en-US" sz="2000" dirty="0" smtClean="0"/>
              <a:t> </a:t>
            </a:r>
            <a:r>
              <a:rPr lang="en-US" sz="2000" dirty="0" err="1" smtClean="0"/>
              <a:t>simulacijama</a:t>
            </a:r>
            <a:r>
              <a:rPr lang="en-US" sz="2000" dirty="0" smtClean="0"/>
              <a:t>, </a:t>
            </a:r>
            <a:r>
              <a:rPr lang="en-US" sz="2000" dirty="0" err="1" smtClean="0"/>
              <a:t>pretpostavlja</a:t>
            </a:r>
            <a:r>
              <a:rPr lang="en-US" sz="2000" dirty="0" smtClean="0"/>
              <a:t> se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snaga</a:t>
            </a:r>
            <a:r>
              <a:rPr lang="en-US" sz="2000" dirty="0" smtClean="0"/>
              <a:t> </a:t>
            </a:r>
            <a:r>
              <a:rPr lang="en-US" sz="2000" dirty="0" err="1" smtClean="0"/>
              <a:t>može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se </a:t>
            </a:r>
            <a:r>
              <a:rPr lang="en-US" sz="2000" dirty="0" err="1" smtClean="0"/>
              <a:t>prenosi</a:t>
            </a:r>
            <a:r>
              <a:rPr lang="en-US" sz="2000" dirty="0" smtClean="0"/>
              <a:t> </a:t>
            </a:r>
            <a:r>
              <a:rPr lang="en-US" sz="2000" dirty="0" err="1" smtClean="0"/>
              <a:t>mrežom</a:t>
            </a:r>
            <a:r>
              <a:rPr lang="en-US" sz="2000" dirty="0" smtClean="0"/>
              <a:t> </a:t>
            </a:r>
            <a:r>
              <a:rPr lang="en-US" sz="2000" dirty="0" err="1" smtClean="0"/>
              <a:t>bez</a:t>
            </a:r>
            <a:r>
              <a:rPr lang="en-US" sz="2000" dirty="0" smtClean="0"/>
              <a:t> </a:t>
            </a:r>
            <a:r>
              <a:rPr lang="en-US" sz="2000" dirty="0" err="1" smtClean="0"/>
              <a:t>ikakvih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, </a:t>
            </a:r>
            <a:r>
              <a:rPr lang="en-US" sz="2000" dirty="0" err="1" smtClean="0"/>
              <a:t>osim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</a:t>
            </a:r>
            <a:r>
              <a:rPr lang="en-US" sz="2000" dirty="0" err="1" smtClean="0"/>
              <a:t>prenosnih</a:t>
            </a:r>
            <a:r>
              <a:rPr lang="en-US" sz="2000" dirty="0" smtClean="0"/>
              <a:t> </a:t>
            </a:r>
            <a:r>
              <a:rPr lang="en-US" sz="2000" dirty="0" err="1" smtClean="0"/>
              <a:t>kapaciteta</a:t>
            </a:r>
            <a:r>
              <a:rPr lang="en-US" sz="2000" dirty="0" smtClean="0"/>
              <a:t> </a:t>
            </a:r>
            <a:r>
              <a:rPr lang="en-US" sz="2000" dirty="0" err="1" smtClean="0"/>
              <a:t>mreže</a:t>
            </a:r>
            <a:r>
              <a:rPr lang="en-US" sz="2000" dirty="0" smtClean="0"/>
              <a:t>. </a:t>
            </a:r>
            <a:r>
              <a:rPr lang="en-US" sz="2000" dirty="0" err="1" smtClean="0"/>
              <a:t>Tako</a:t>
            </a:r>
            <a:r>
              <a:rPr lang="en-US" sz="2000" dirty="0" smtClean="0"/>
              <a:t> se </a:t>
            </a:r>
            <a:r>
              <a:rPr lang="en-US" sz="2000" dirty="0" err="1" smtClean="0"/>
              <a:t>dobijaju</a:t>
            </a:r>
            <a:r>
              <a:rPr lang="en-US" sz="2000" dirty="0" smtClean="0"/>
              <a:t> </a:t>
            </a:r>
            <a:r>
              <a:rPr lang="en-US" sz="2000" dirty="0" err="1" smtClean="0"/>
              <a:t>grube</a:t>
            </a:r>
            <a:r>
              <a:rPr lang="en-US" sz="2000" dirty="0" smtClean="0"/>
              <a:t> </a:t>
            </a:r>
            <a:r>
              <a:rPr lang="en-US" sz="2000" dirty="0" err="1" smtClean="0"/>
              <a:t>procene</a:t>
            </a:r>
            <a:r>
              <a:rPr lang="en-US" sz="2000" dirty="0" smtClean="0"/>
              <a:t>. </a:t>
            </a:r>
          </a:p>
          <a:p>
            <a:r>
              <a:rPr lang="en-US" sz="2000" dirty="0" err="1" smtClean="0"/>
              <a:t>Kako</a:t>
            </a:r>
            <a:r>
              <a:rPr lang="en-US" sz="2000" dirty="0" smtClean="0"/>
              <a:t> bi se </a:t>
            </a:r>
            <a:r>
              <a:rPr lang="en-US" sz="2000" dirty="0" err="1" smtClean="0"/>
              <a:t>uvažila</a:t>
            </a:r>
            <a:r>
              <a:rPr lang="en-US" sz="2000" dirty="0" smtClean="0"/>
              <a:t> </a:t>
            </a:r>
            <a:r>
              <a:rPr lang="en-US" sz="2000" dirty="0" err="1" smtClean="0"/>
              <a:t>realna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, </a:t>
            </a:r>
            <a:r>
              <a:rPr lang="en-US" sz="2000" dirty="0" err="1" smtClean="0"/>
              <a:t>Antares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mogućnost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se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rešavanja</a:t>
            </a:r>
            <a:r>
              <a:rPr lang="en-US" sz="2000" dirty="0" smtClean="0"/>
              <a:t> </a:t>
            </a:r>
            <a:r>
              <a:rPr lang="en-US" sz="2000" dirty="0" err="1" smtClean="0"/>
              <a:t>optimizacionog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problema</a:t>
            </a:r>
            <a:r>
              <a:rPr lang="en-US" sz="2000" dirty="0" smtClean="0"/>
              <a:t> </a:t>
            </a:r>
            <a:r>
              <a:rPr lang="en-US" sz="2000" dirty="0" err="1" smtClean="0"/>
              <a:t>definišu</a:t>
            </a:r>
            <a:r>
              <a:rPr lang="en-US" sz="2000" dirty="0" smtClean="0"/>
              <a:t> </a:t>
            </a:r>
            <a:r>
              <a:rPr lang="en-US" sz="2000" dirty="0" err="1" smtClean="0"/>
              <a:t>linearna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</a:t>
            </a:r>
            <a:r>
              <a:rPr lang="en-US" sz="2000" dirty="0" err="1" smtClean="0"/>
              <a:t>kojima</a:t>
            </a:r>
            <a:r>
              <a:rPr lang="en-US" sz="2000" dirty="0" smtClean="0"/>
              <a:t> se </a:t>
            </a:r>
            <a:r>
              <a:rPr lang="en-US" sz="2000" dirty="0" err="1" smtClean="0"/>
              <a:t>modeluju</a:t>
            </a:r>
            <a:r>
              <a:rPr lang="en-US" sz="2000" dirty="0" smtClean="0"/>
              <a:t> </a:t>
            </a:r>
            <a:r>
              <a:rPr lang="en-US" sz="2000" dirty="0" err="1" smtClean="0"/>
              <a:t>tokovi</a:t>
            </a:r>
            <a:r>
              <a:rPr lang="en-US" sz="2000" dirty="0" smtClean="0"/>
              <a:t> </a:t>
            </a:r>
            <a:r>
              <a:rPr lang="en-US" sz="2000" dirty="0" err="1" smtClean="0"/>
              <a:t>snaga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pitanju</a:t>
            </a:r>
            <a:r>
              <a:rPr lang="en-US" sz="2000" dirty="0" smtClean="0"/>
              <a:t> </a:t>
            </a:r>
            <a:r>
              <a:rPr lang="en-US" sz="2000" dirty="0" err="1" smtClean="0"/>
              <a:t>prenosa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Ova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</a:t>
            </a:r>
            <a:r>
              <a:rPr lang="en-US" sz="2000" dirty="0" err="1" smtClean="0"/>
              <a:t>proizvoljno</a:t>
            </a:r>
            <a:r>
              <a:rPr lang="en-US" sz="2000" dirty="0" smtClean="0"/>
              <a:t> </a:t>
            </a:r>
            <a:r>
              <a:rPr lang="en-US" sz="2000" dirty="0" err="1" smtClean="0"/>
              <a:t>definiše</a:t>
            </a:r>
            <a:r>
              <a:rPr lang="en-US" sz="2000" dirty="0" smtClean="0"/>
              <a:t> </a:t>
            </a:r>
            <a:r>
              <a:rPr lang="en-US" sz="2000" dirty="0" err="1" smtClean="0"/>
              <a:t>korisnik</a:t>
            </a:r>
            <a:r>
              <a:rPr lang="en-US" sz="2000" dirty="0" smtClean="0"/>
              <a:t> u </a:t>
            </a:r>
            <a:r>
              <a:rPr lang="en-US" sz="2000" dirty="0" err="1" smtClean="0"/>
              <a:t>skladu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svrhom</a:t>
            </a:r>
            <a:r>
              <a:rPr lang="en-US" sz="2000" dirty="0" smtClean="0"/>
              <a:t> </a:t>
            </a:r>
            <a:r>
              <a:rPr lang="en-US" sz="2000" dirty="0" err="1" smtClean="0"/>
              <a:t>simulacije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r>
              <a:rPr lang="sr-Latn-RS" sz="2000" dirty="0" smtClean="0"/>
              <a:t>Ograničenja mogu biti tipa jednakosti ili nejednakosti.</a:t>
            </a:r>
            <a:endParaRPr lang="en-US" sz="2000" dirty="0" smtClean="0"/>
          </a:p>
          <a:p>
            <a:r>
              <a:rPr lang="en-US" sz="2000" dirty="0" err="1" smtClean="0"/>
              <a:t>Antares</a:t>
            </a:r>
            <a:r>
              <a:rPr lang="en-US" sz="2000" dirty="0" smtClean="0"/>
              <a:t> </a:t>
            </a:r>
            <a:r>
              <a:rPr lang="en-US" sz="2000" dirty="0" err="1" smtClean="0"/>
              <a:t>omogućava</a:t>
            </a:r>
            <a:r>
              <a:rPr lang="en-US" sz="2000" dirty="0" smtClean="0"/>
              <a:t> </a:t>
            </a:r>
            <a:r>
              <a:rPr lang="en-US" sz="2000" dirty="0" err="1" smtClean="0"/>
              <a:t>definisanje</a:t>
            </a:r>
            <a:r>
              <a:rPr lang="en-US" sz="2000" dirty="0" smtClean="0"/>
              <a:t> tri </a:t>
            </a:r>
            <a:r>
              <a:rPr lang="en-US" sz="2000" dirty="0" err="1" smtClean="0"/>
              <a:t>kategorije</a:t>
            </a:r>
            <a:r>
              <a:rPr lang="en-US" sz="2000" dirty="0" smtClean="0"/>
              <a:t> </a:t>
            </a:r>
            <a:r>
              <a:rPr lang="en-US" sz="2000" dirty="0" err="1" smtClean="0"/>
              <a:t>obavezujućih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err="1" smtClean="0"/>
              <a:t>Satna</a:t>
            </a:r>
            <a:r>
              <a:rPr lang="en-US" sz="1800" dirty="0" smtClean="0"/>
              <a:t>,</a:t>
            </a:r>
          </a:p>
          <a:p>
            <a:pPr lvl="1"/>
            <a:r>
              <a:rPr lang="en-US" sz="1800" dirty="0" err="1" smtClean="0"/>
              <a:t>Dnevna</a:t>
            </a:r>
            <a:r>
              <a:rPr lang="sr-Latn-RS" sz="1800" dirty="0" smtClean="0"/>
              <a:t>,</a:t>
            </a:r>
            <a:endParaRPr lang="en-US" sz="1800" dirty="0" smtClean="0"/>
          </a:p>
          <a:p>
            <a:pPr lvl="1"/>
            <a:r>
              <a:rPr lang="en-US" sz="1800" dirty="0" err="1" smtClean="0"/>
              <a:t>Nedeljna</a:t>
            </a:r>
            <a:r>
              <a:rPr lang="sr-Latn-RS" sz="1800" dirty="0" smtClean="0"/>
              <a:t>.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OBAVEZUJUĆA OGRANIČENJA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lvl="0"/>
            <a:r>
              <a:rPr lang="en-US" sz="2000" dirty="0" err="1" smtClean="0"/>
              <a:t>Satna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se </a:t>
            </a:r>
            <a:r>
              <a:rPr lang="en-US" sz="2000" dirty="0" err="1" smtClean="0"/>
              <a:t>primenjuju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trenutnu</a:t>
            </a:r>
            <a:r>
              <a:rPr lang="en-US" sz="2000" dirty="0" smtClean="0"/>
              <a:t> </a:t>
            </a:r>
            <a:r>
              <a:rPr lang="en-US" sz="2000" dirty="0" err="1" smtClean="0"/>
              <a:t>snagu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koja</a:t>
            </a:r>
            <a:r>
              <a:rPr lang="en-US" sz="2000" dirty="0" smtClean="0"/>
              <a:t> se </a:t>
            </a:r>
            <a:r>
              <a:rPr lang="en-US" sz="2000" dirty="0" err="1" smtClean="0"/>
              <a:t>tipično</a:t>
            </a:r>
            <a:r>
              <a:rPr lang="en-US" sz="2000" dirty="0" smtClean="0"/>
              <a:t> </a:t>
            </a:r>
            <a:r>
              <a:rPr lang="en-US" sz="2000" dirty="0" err="1" smtClean="0"/>
              <a:t>koriste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sr-Latn-RS" sz="2000" dirty="0" smtClean="0"/>
              <a:t> modelovanje </a:t>
            </a:r>
            <a:r>
              <a:rPr lang="en-US" sz="2000" dirty="0" err="1" smtClean="0"/>
              <a:t>Kirhofovih</a:t>
            </a:r>
            <a:r>
              <a:rPr lang="en-US" sz="2000" dirty="0" smtClean="0"/>
              <a:t> </a:t>
            </a:r>
            <a:r>
              <a:rPr lang="en-US" sz="2000" dirty="0" err="1" smtClean="0"/>
              <a:t>zakona</a:t>
            </a:r>
            <a:r>
              <a:rPr lang="en-US" sz="2000" dirty="0" smtClean="0"/>
              <a:t> (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svaku</a:t>
            </a:r>
            <a:r>
              <a:rPr lang="en-US" sz="2000" dirty="0" smtClean="0"/>
              <a:t> </a:t>
            </a:r>
            <a:r>
              <a:rPr lang="en-US" sz="2000" dirty="0" err="1" smtClean="0"/>
              <a:t>petlju</a:t>
            </a:r>
            <a:r>
              <a:rPr lang="en-US" sz="2000" dirty="0" smtClean="0"/>
              <a:t> se </a:t>
            </a:r>
            <a:r>
              <a:rPr lang="en-US" sz="2000" dirty="0" err="1" smtClean="0"/>
              <a:t>formira</a:t>
            </a:r>
            <a:r>
              <a:rPr lang="en-US" sz="2000" dirty="0" smtClean="0"/>
              <a:t> </a:t>
            </a:r>
            <a:r>
              <a:rPr lang="en-US" sz="2000" dirty="0" err="1" smtClean="0"/>
              <a:t>jedno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ograničenje</a:t>
            </a:r>
            <a:r>
              <a:rPr lang="en-US" sz="2000" dirty="0" smtClean="0"/>
              <a:t> </a:t>
            </a:r>
            <a:r>
              <a:rPr lang="en-US" sz="2000" dirty="0" err="1" smtClean="0"/>
              <a:t>koje</a:t>
            </a:r>
            <a:r>
              <a:rPr lang="en-US" sz="2000" dirty="0" smtClean="0"/>
              <a:t> se </a:t>
            </a:r>
            <a:r>
              <a:rPr lang="en-US" sz="2000" dirty="0" err="1" smtClean="0"/>
              <a:t>odnosi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tokove</a:t>
            </a:r>
            <a:r>
              <a:rPr lang="en-US" sz="2000" dirty="0" smtClean="0"/>
              <a:t> </a:t>
            </a:r>
            <a:r>
              <a:rPr lang="en-US" sz="2000" dirty="0" err="1" smtClean="0"/>
              <a:t>aktivnih</a:t>
            </a:r>
            <a:r>
              <a:rPr lang="en-US" sz="2000" dirty="0" smtClean="0"/>
              <a:t> </a:t>
            </a:r>
            <a:r>
              <a:rPr lang="en-US" sz="2000" dirty="0" err="1" smtClean="0"/>
              <a:t>snaga</a:t>
            </a:r>
            <a:r>
              <a:rPr lang="en-US" sz="2000" dirty="0" smtClean="0"/>
              <a:t> </a:t>
            </a:r>
            <a:r>
              <a:rPr lang="en-US" sz="2000" dirty="0" err="1" smtClean="0"/>
              <a:t>po</a:t>
            </a:r>
            <a:r>
              <a:rPr lang="en-US" sz="2000" dirty="0" smtClean="0"/>
              <a:t> </a:t>
            </a:r>
            <a:r>
              <a:rPr lang="en-US" sz="2000" dirty="0" err="1" smtClean="0"/>
              <a:t>vodovima</a:t>
            </a:r>
            <a:r>
              <a:rPr lang="en-US" sz="2000" dirty="0" smtClean="0"/>
              <a:t>)</a:t>
            </a:r>
            <a:r>
              <a:rPr lang="sr-Latn-RS" sz="2000" dirty="0" smtClean="0"/>
              <a:t>.</a:t>
            </a:r>
            <a:endParaRPr lang="en-US" sz="2000" dirty="0" smtClean="0"/>
          </a:p>
          <a:p>
            <a:pPr lvl="0"/>
            <a:r>
              <a:rPr lang="en-US" sz="2000" dirty="0" err="1" smtClean="0"/>
              <a:t>Dnevna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se </a:t>
            </a:r>
            <a:r>
              <a:rPr lang="en-US" sz="2000" dirty="0" err="1" smtClean="0"/>
              <a:t>primenjuju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dnevne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energije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ima</a:t>
            </a:r>
            <a:r>
              <a:rPr lang="en-US" sz="2000" dirty="0" smtClean="0"/>
              <a:t> </a:t>
            </a:r>
            <a:r>
              <a:rPr lang="en-US" sz="2000" dirty="0" err="1" smtClean="0"/>
              <a:t>ih</a:t>
            </a:r>
            <a:r>
              <a:rPr lang="en-US" sz="2000" dirty="0" smtClean="0"/>
              <a:t> </a:t>
            </a:r>
            <a:r>
              <a:rPr lang="en-US" sz="2000" dirty="0" err="1" smtClean="0"/>
              <a:t>smisla</a:t>
            </a:r>
            <a:r>
              <a:rPr lang="en-US" sz="2000" dirty="0" smtClean="0"/>
              <a:t> </a:t>
            </a:r>
            <a:r>
              <a:rPr lang="en-US" sz="2000" dirty="0" err="1" smtClean="0"/>
              <a:t>primenjivati</a:t>
            </a:r>
            <a:r>
              <a:rPr lang="en-US" sz="2000" dirty="0" smtClean="0"/>
              <a:t>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komercijalnog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modelovanja</a:t>
            </a:r>
            <a:r>
              <a:rPr lang="en-US" sz="2000" dirty="0" smtClean="0"/>
              <a:t> (</a:t>
            </a:r>
            <a:r>
              <a:rPr lang="en-US" sz="2000" dirty="0" err="1" smtClean="0"/>
              <a:t>recimo</a:t>
            </a:r>
            <a:r>
              <a:rPr lang="en-US" sz="2000" dirty="0" smtClean="0"/>
              <a:t> </a:t>
            </a:r>
            <a:r>
              <a:rPr lang="en-US" sz="2000" dirty="0" err="1" smtClean="0"/>
              <a:t>uvoz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izvoz</a:t>
            </a:r>
            <a:r>
              <a:rPr lang="en-US" sz="2000" dirty="0" smtClean="0"/>
              <a:t> ka </a:t>
            </a:r>
            <a:r>
              <a:rPr lang="sr-Latn-RS" sz="2000" dirty="0" smtClean="0"/>
              <a:t>nekom</a:t>
            </a:r>
            <a:r>
              <a:rPr lang="en-US" sz="2000" dirty="0" smtClean="0"/>
              <a:t> </a:t>
            </a:r>
            <a:r>
              <a:rPr lang="en-US" sz="2000" dirty="0" err="1" smtClean="0"/>
              <a:t>sistemu</a:t>
            </a:r>
            <a:r>
              <a:rPr lang="en-US" sz="2000" dirty="0" smtClean="0"/>
              <a:t> </a:t>
            </a:r>
            <a:r>
              <a:rPr lang="en-US" sz="2000" dirty="0" err="1" smtClean="0"/>
              <a:t>treba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bude</a:t>
            </a:r>
            <a:r>
              <a:rPr lang="en-US" sz="2000" dirty="0" smtClean="0"/>
              <a:t> </a:t>
            </a:r>
            <a:r>
              <a:rPr lang="en-US" sz="2000" dirty="0" err="1" smtClean="0"/>
              <a:t>unutar</a:t>
            </a:r>
            <a:r>
              <a:rPr lang="en-US" sz="2000" dirty="0" smtClean="0"/>
              <a:t> </a:t>
            </a:r>
            <a:r>
              <a:rPr lang="en-US" sz="2000" dirty="0" err="1" smtClean="0"/>
              <a:t>određenih</a:t>
            </a:r>
            <a:r>
              <a:rPr lang="en-US" sz="2000" dirty="0" smtClean="0"/>
              <a:t> </a:t>
            </a:r>
            <a:r>
              <a:rPr lang="en-US" sz="2000" dirty="0" err="1" smtClean="0"/>
              <a:t>granica</a:t>
            </a:r>
            <a:r>
              <a:rPr lang="en-US" sz="2000" dirty="0" smtClean="0"/>
              <a:t>)</a:t>
            </a:r>
            <a:r>
              <a:rPr lang="sr-Latn-RS" sz="2000" dirty="0" smtClean="0"/>
              <a:t>.</a:t>
            </a:r>
            <a:endParaRPr lang="en-US" sz="2000" dirty="0" smtClean="0"/>
          </a:p>
          <a:p>
            <a:pPr lvl="0"/>
            <a:r>
              <a:rPr lang="en-US" sz="2000" dirty="0" err="1" smtClean="0"/>
              <a:t>Nedeljna</a:t>
            </a:r>
            <a:r>
              <a:rPr lang="en-US" sz="2000" dirty="0" smtClean="0"/>
              <a:t> </a:t>
            </a:r>
            <a:r>
              <a:rPr lang="en-US" sz="2000" dirty="0" err="1" smtClean="0"/>
              <a:t>ograničenja</a:t>
            </a:r>
            <a:r>
              <a:rPr lang="en-US" sz="2000" dirty="0" smtClean="0"/>
              <a:t> se </a:t>
            </a:r>
            <a:r>
              <a:rPr lang="en-US" sz="2000" dirty="0" err="1" smtClean="0"/>
              <a:t>primenjuju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nedeljne</a:t>
            </a:r>
            <a:r>
              <a:rPr lang="en-US" sz="2000" dirty="0" smtClean="0"/>
              <a:t> </a:t>
            </a:r>
            <a:r>
              <a:rPr lang="en-US" sz="2000" dirty="0" err="1" smtClean="0"/>
              <a:t>energije</a:t>
            </a:r>
            <a:r>
              <a:rPr lang="en-US" sz="2000" dirty="0" smtClean="0"/>
              <a:t>, </a:t>
            </a:r>
            <a:r>
              <a:rPr lang="en-US" sz="2000" dirty="0" err="1" smtClean="0"/>
              <a:t>slično</a:t>
            </a:r>
            <a:r>
              <a:rPr lang="en-US" sz="2000" dirty="0" smtClean="0"/>
              <a:t> </a:t>
            </a:r>
            <a:r>
              <a:rPr lang="en-US" sz="2000" dirty="0" err="1" smtClean="0"/>
              <a:t>kao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dnevna</a:t>
            </a:r>
            <a:r>
              <a:rPr lang="en-US" sz="2000" dirty="0" smtClean="0"/>
              <a:t> </a:t>
            </a:r>
            <a:r>
              <a:rPr lang="en-US" sz="2000" dirty="0" err="1" smtClean="0"/>
              <a:t>mogu</a:t>
            </a:r>
            <a:r>
              <a:rPr lang="en-US" sz="2000" dirty="0" smtClean="0"/>
              <a:t> se </a:t>
            </a:r>
            <a:r>
              <a:rPr lang="en-US" sz="2000" dirty="0" err="1" smtClean="0"/>
              <a:t>koristiti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komercijalnih</a:t>
            </a:r>
            <a:r>
              <a:rPr lang="en-US" sz="2000" dirty="0" smtClean="0"/>
              <a:t> </a:t>
            </a:r>
            <a:r>
              <a:rPr lang="en-US" sz="2000" dirty="0" err="1" smtClean="0"/>
              <a:t>ugovora</a:t>
            </a:r>
            <a:r>
              <a:rPr lang="en-US" sz="2000" dirty="0" smtClean="0"/>
              <a:t>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primer </a:t>
            </a:r>
            <a:r>
              <a:rPr lang="en-US" sz="2000" dirty="0" err="1" smtClean="0"/>
              <a:t>modelovanje</a:t>
            </a:r>
            <a:r>
              <a:rPr lang="en-US" sz="2000" dirty="0" smtClean="0"/>
              <a:t> </a:t>
            </a:r>
            <a:r>
              <a:rPr lang="en-US" sz="2000" dirty="0" err="1" smtClean="0"/>
              <a:t>nedeljnog</a:t>
            </a:r>
            <a:r>
              <a:rPr lang="en-US" sz="2000" dirty="0" smtClean="0"/>
              <a:t> </a:t>
            </a:r>
            <a:r>
              <a:rPr lang="en-US" sz="2000" dirty="0" err="1" smtClean="0"/>
              <a:t>ciklusa</a:t>
            </a:r>
            <a:r>
              <a:rPr lang="en-US" sz="2000" dirty="0" smtClean="0"/>
              <a:t> </a:t>
            </a:r>
            <a:r>
              <a:rPr lang="en-US" sz="2000" dirty="0" err="1" smtClean="0"/>
              <a:t>rada</a:t>
            </a:r>
            <a:r>
              <a:rPr lang="en-US" sz="2000" dirty="0" smtClean="0"/>
              <a:t> </a:t>
            </a:r>
            <a:r>
              <a:rPr lang="en-US" sz="2000" dirty="0" err="1" smtClean="0"/>
              <a:t>reverzibilne</a:t>
            </a:r>
            <a:r>
              <a:rPr lang="en-US" sz="2000" dirty="0" smtClean="0"/>
              <a:t> </a:t>
            </a:r>
            <a:r>
              <a:rPr lang="en-US" sz="2000" dirty="0" err="1" smtClean="0"/>
              <a:t>hidorelektrane</a:t>
            </a:r>
            <a:r>
              <a:rPr lang="en-US" sz="2000" dirty="0" smtClean="0"/>
              <a:t>. </a:t>
            </a:r>
          </a:p>
          <a:p>
            <a:r>
              <a:rPr lang="sr-Latn-RS" sz="2000" dirty="0" smtClean="0"/>
              <a:t>Od verzije 7.2 Antares sadrži </a:t>
            </a:r>
            <a:r>
              <a:rPr lang="en-US" sz="2000" dirty="0" smtClean="0"/>
              <a:t>Generator </a:t>
            </a:r>
            <a:r>
              <a:rPr lang="en-US" sz="2000" dirty="0" err="1" smtClean="0"/>
              <a:t>Kirhofovi</a:t>
            </a:r>
            <a:r>
              <a:rPr lang="sr-Latn-RS" sz="2000" dirty="0" smtClean="0"/>
              <a:t>h ograničenja koji automatski za datu mrežu kreira ograničenja kojim su modeluju tokovi snaga (DC model).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PARAMETRI SIMULACIJE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lvl="0"/>
            <a:r>
              <a:rPr lang="sr-Latn-RS" sz="2000" dirty="0" smtClean="0"/>
              <a:t>Pre pokretanja simulacije potrebno je podesiti parametre simulacije prema potrebi i cilju proračuna.</a:t>
            </a:r>
          </a:p>
          <a:p>
            <a:pPr lvl="0"/>
            <a:r>
              <a:rPr lang="sr-Latn-RS" sz="2000" dirty="0" smtClean="0"/>
              <a:t>Bira se tip proračuna: </a:t>
            </a:r>
            <a:r>
              <a:rPr lang="sr-Latn-RS" sz="2000" i="1" dirty="0" smtClean="0"/>
              <a:t>Adequacy</a:t>
            </a:r>
            <a:r>
              <a:rPr lang="sr-Latn-RS" sz="2000" dirty="0" smtClean="0"/>
              <a:t> (proračun adekvatnosti) ili </a:t>
            </a:r>
            <a:r>
              <a:rPr lang="sr-Latn-RS" sz="2000" i="1" dirty="0" smtClean="0"/>
              <a:t>Economy</a:t>
            </a:r>
            <a:r>
              <a:rPr lang="sr-Latn-RS" sz="2000" dirty="0" smtClean="0"/>
              <a:t> (Ekonomski proračun).</a:t>
            </a:r>
          </a:p>
          <a:p>
            <a:pPr lvl="0"/>
            <a:r>
              <a:rPr lang="sr-Latn-RS" sz="2000" dirty="0" smtClean="0"/>
              <a:t>Potrebno je odabrati način za formiranje vremenskih serija za potrošnju i različite tipove elektrana. Definiše se i broj vremenskih serija koje treba da se kreiraju.</a:t>
            </a:r>
          </a:p>
          <a:p>
            <a:pPr lvl="0"/>
            <a:r>
              <a:rPr lang="sr-Latn-RS" sz="2000" dirty="0" smtClean="0"/>
              <a:t>Može se izabrati i broj Monte Carlo simulacija (Broj Monte Carlo godina).</a:t>
            </a:r>
          </a:p>
          <a:p>
            <a:pPr lvl="0"/>
            <a:r>
              <a:rPr lang="sr-Latn-RS" sz="2000" dirty="0" smtClean="0"/>
              <a:t>Takođe, može da se izabere i vremenski horizont za koji će da se vrši simulacija.</a:t>
            </a:r>
          </a:p>
          <a:p>
            <a:pPr lvl="0"/>
            <a:r>
              <a:rPr lang="sr-Latn-RS" sz="2000" dirty="0" smtClean="0"/>
              <a:t>Može se izabrati gde će da se čuvaju formirane vremenske serije.</a:t>
            </a:r>
          </a:p>
          <a:p>
            <a:pPr lvl="0"/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PARAMETRI SIMULACIJE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2/2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lvl="0"/>
            <a:r>
              <a:rPr lang="sr-Latn-RS" sz="2000" dirty="0" smtClean="0"/>
              <a:t>Na slici je dat jedan primer podešavanja parametara simulacije.</a:t>
            </a:r>
          </a:p>
          <a:p>
            <a:pPr lvl="0"/>
            <a:endParaRPr lang="sr-Latn-RS" sz="2000" dirty="0" smtClean="0"/>
          </a:p>
        </p:txBody>
      </p:sp>
      <p:pic>
        <p:nvPicPr>
          <p:cNvPr id="1026" name="Picture 2" descr="D:\Clip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8077200" cy="454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POKRETANJE SIMULACIJE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lvl="0"/>
            <a:r>
              <a:rPr lang="en-GB" sz="2000" dirty="0" err="1" smtClean="0"/>
              <a:t>Pokretanje</a:t>
            </a:r>
            <a:r>
              <a:rPr lang="en-GB" sz="2000" dirty="0" smtClean="0"/>
              <a:t> </a:t>
            </a:r>
            <a:r>
              <a:rPr lang="en-GB" sz="2000" dirty="0" err="1" smtClean="0"/>
              <a:t>simulacije</a:t>
            </a:r>
            <a:r>
              <a:rPr lang="en-GB" sz="2000" dirty="0" smtClean="0"/>
              <a:t> se </a:t>
            </a:r>
            <a:r>
              <a:rPr lang="en-GB" sz="2000" dirty="0" err="1" smtClean="0"/>
              <a:t>vrši</a:t>
            </a:r>
            <a:r>
              <a:rPr lang="en-GB" sz="2000" dirty="0" smtClean="0"/>
              <a:t> </a:t>
            </a:r>
            <a:r>
              <a:rPr lang="en-GB" sz="2000" dirty="0" err="1" smtClean="0"/>
              <a:t>pritiskom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dugme</a:t>
            </a:r>
            <a:r>
              <a:rPr lang="en-GB" sz="2000" dirty="0" smtClean="0"/>
              <a:t> </a:t>
            </a:r>
            <a:r>
              <a:rPr lang="en-GB" sz="2000" i="1" dirty="0" smtClean="0"/>
              <a:t>Run a simulation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pPr lvl="0"/>
            <a:r>
              <a:rPr lang="en-GB" sz="2000" dirty="0" err="1" smtClean="0"/>
              <a:t>Nakon</a:t>
            </a:r>
            <a:r>
              <a:rPr lang="en-GB" sz="2000" dirty="0" smtClean="0"/>
              <a:t> </a:t>
            </a:r>
            <a:r>
              <a:rPr lang="en-GB" sz="2000" dirty="0" err="1" smtClean="0"/>
              <a:t>izbora</a:t>
            </a:r>
            <a:r>
              <a:rPr lang="en-GB" sz="2000" dirty="0" smtClean="0"/>
              <a:t> </a:t>
            </a:r>
            <a:r>
              <a:rPr lang="en-GB" sz="2000" dirty="0" err="1" smtClean="0"/>
              <a:t>foldera</a:t>
            </a:r>
            <a:r>
              <a:rPr lang="en-GB" sz="2000" dirty="0" smtClean="0"/>
              <a:t> u </a:t>
            </a:r>
            <a:r>
              <a:rPr lang="en-GB" sz="2000" dirty="0" err="1" smtClean="0"/>
              <a:t>kome</a:t>
            </a:r>
            <a:r>
              <a:rPr lang="en-GB" sz="2000" dirty="0" smtClean="0"/>
              <a:t> </a:t>
            </a:r>
            <a:r>
              <a:rPr lang="en-US" sz="2000" dirty="0" smtClean="0"/>
              <a:t>ć</a:t>
            </a:r>
            <a:r>
              <a:rPr lang="en-GB" sz="2000" dirty="0" smtClean="0"/>
              <a:t>e se </a:t>
            </a:r>
            <a:r>
              <a:rPr lang="en-GB" sz="2000" dirty="0" err="1" smtClean="0"/>
              <a:t>smestiti</a:t>
            </a:r>
            <a:r>
              <a:rPr lang="en-GB" sz="2000" dirty="0" smtClean="0"/>
              <a:t> re</a:t>
            </a:r>
            <a:r>
              <a:rPr lang="en-US" sz="2000" dirty="0" err="1" smtClean="0"/>
              <a:t>zultati</a:t>
            </a:r>
            <a:r>
              <a:rPr lang="en-US" sz="2000" dirty="0" smtClean="0"/>
              <a:t> </a:t>
            </a:r>
            <a:r>
              <a:rPr lang="en-US" sz="2000" dirty="0" err="1" smtClean="0"/>
              <a:t>počinje</a:t>
            </a:r>
            <a:r>
              <a:rPr lang="en-US" sz="2000" dirty="0" smtClean="0"/>
              <a:t> </a:t>
            </a:r>
            <a:r>
              <a:rPr lang="en-US" sz="2000" dirty="0" err="1" smtClean="0"/>
              <a:t>simulacija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pPr lvl="0"/>
            <a:r>
              <a:rPr lang="en-GB" sz="2000" dirty="0" smtClean="0"/>
              <a:t>Po </a:t>
            </a:r>
            <a:r>
              <a:rPr lang="en-GB" sz="2000" dirty="0" err="1" smtClean="0"/>
              <a:t>završetku</a:t>
            </a:r>
            <a:r>
              <a:rPr lang="en-GB" sz="2000" dirty="0" smtClean="0"/>
              <a:t>, </a:t>
            </a:r>
            <a:r>
              <a:rPr lang="en-GB" sz="2000" dirty="0" err="1" smtClean="0"/>
              <a:t>dobija</a:t>
            </a:r>
            <a:r>
              <a:rPr lang="en-GB" sz="2000" dirty="0" smtClean="0"/>
              <a:t> se </a:t>
            </a:r>
            <a:r>
              <a:rPr lang="en-GB" sz="2000" dirty="0" err="1" smtClean="0"/>
              <a:t>informacija</a:t>
            </a:r>
            <a:r>
              <a:rPr lang="en-GB" sz="2000" dirty="0" smtClean="0"/>
              <a:t> o tome </a:t>
            </a:r>
            <a:r>
              <a:rPr lang="en-GB" sz="2000" dirty="0" err="1" smtClean="0"/>
              <a:t>koliko</a:t>
            </a:r>
            <a:r>
              <a:rPr lang="en-GB" sz="2000" dirty="0" smtClean="0"/>
              <a:t> je </a:t>
            </a:r>
            <a:r>
              <a:rPr lang="en-GB" sz="2000" dirty="0" err="1" smtClean="0"/>
              <a:t>bilo</a:t>
            </a:r>
            <a:r>
              <a:rPr lang="en-GB" sz="2000" dirty="0" smtClean="0"/>
              <a:t> </a:t>
            </a:r>
            <a:r>
              <a:rPr lang="en-GB" sz="2000" dirty="0" err="1" smtClean="0"/>
              <a:t>potrebno</a:t>
            </a:r>
            <a:r>
              <a:rPr lang="en-GB" sz="2000" dirty="0" smtClean="0"/>
              <a:t> </a:t>
            </a:r>
            <a:r>
              <a:rPr lang="en-GB" sz="2000" dirty="0" err="1" smtClean="0"/>
              <a:t>vremena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proračun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pPr lvl="0"/>
            <a:r>
              <a:rPr lang="en-GB" sz="2000" dirty="0" err="1" smtClean="0"/>
              <a:t>Nakon</a:t>
            </a:r>
            <a:r>
              <a:rPr lang="en-GB" sz="2000" dirty="0" smtClean="0"/>
              <a:t> </a:t>
            </a:r>
            <a:r>
              <a:rPr lang="en-GB" sz="2000" dirty="0" err="1" smtClean="0"/>
              <a:t>izvršavanja</a:t>
            </a:r>
            <a:r>
              <a:rPr lang="en-GB" sz="2000" dirty="0" smtClean="0"/>
              <a:t> </a:t>
            </a:r>
            <a:r>
              <a:rPr lang="en-GB" sz="2000" dirty="0" err="1" smtClean="0"/>
              <a:t>zadatog</a:t>
            </a:r>
            <a:r>
              <a:rPr lang="en-GB" sz="2000" dirty="0" smtClean="0"/>
              <a:t> </a:t>
            </a:r>
            <a:r>
              <a:rPr lang="en-GB" sz="2000" dirty="0" err="1" smtClean="0"/>
              <a:t>broja</a:t>
            </a:r>
            <a:r>
              <a:rPr lang="en-GB" sz="2000" dirty="0" smtClean="0"/>
              <a:t> MC </a:t>
            </a:r>
            <a:r>
              <a:rPr lang="en-GB" sz="2000" dirty="0" err="1" smtClean="0"/>
              <a:t>godina</a:t>
            </a:r>
            <a:r>
              <a:rPr lang="en-GB" sz="2000" dirty="0" smtClean="0"/>
              <a:t>, </a:t>
            </a:r>
            <a:r>
              <a:rPr lang="en-GB" sz="2000" dirty="0" err="1" smtClean="0"/>
              <a:t>pregled</a:t>
            </a:r>
            <a:r>
              <a:rPr lang="en-GB" sz="2000" dirty="0" smtClean="0"/>
              <a:t> </a:t>
            </a:r>
            <a:r>
              <a:rPr lang="en-GB" sz="2000" dirty="0" err="1" smtClean="0"/>
              <a:t>rezultata</a:t>
            </a:r>
            <a:r>
              <a:rPr lang="en-GB" sz="2000" dirty="0" smtClean="0"/>
              <a:t> se </a:t>
            </a:r>
            <a:r>
              <a:rPr lang="en-GB" sz="2000" dirty="0" err="1" smtClean="0"/>
              <a:t>može</a:t>
            </a:r>
            <a:r>
              <a:rPr lang="en-GB" sz="2000" dirty="0" smtClean="0"/>
              <a:t> </a:t>
            </a:r>
            <a:r>
              <a:rPr lang="en-GB" sz="2000" dirty="0" err="1" smtClean="0"/>
              <a:t>dobiti</a:t>
            </a:r>
            <a:r>
              <a:rPr lang="en-GB" sz="2000" dirty="0" smtClean="0"/>
              <a:t> </a:t>
            </a:r>
            <a:r>
              <a:rPr lang="en-GB" sz="2000" dirty="0" err="1" smtClean="0"/>
              <a:t>klikom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i="1" dirty="0" smtClean="0"/>
              <a:t>Output</a:t>
            </a:r>
            <a:r>
              <a:rPr lang="en-GB" sz="2000" dirty="0" smtClean="0"/>
              <a:t> </a:t>
            </a:r>
            <a:r>
              <a:rPr lang="en-GB" sz="2000" dirty="0" err="1" smtClean="0"/>
              <a:t>karticu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odabirom</a:t>
            </a:r>
            <a:r>
              <a:rPr lang="en-GB" sz="2000" dirty="0" smtClean="0"/>
              <a:t> </a:t>
            </a:r>
            <a:r>
              <a:rPr lang="en-GB" sz="2000" dirty="0" err="1" smtClean="0"/>
              <a:t>željene</a:t>
            </a:r>
            <a:r>
              <a:rPr lang="en-GB" sz="2000" dirty="0" smtClean="0"/>
              <a:t> </a:t>
            </a:r>
            <a:r>
              <a:rPr lang="en-GB" sz="2000" dirty="0" err="1" smtClean="0"/>
              <a:t>simulacije</a:t>
            </a:r>
            <a:r>
              <a:rPr lang="en-GB" sz="2000" dirty="0" smtClean="0"/>
              <a:t> (</a:t>
            </a:r>
            <a:r>
              <a:rPr lang="en-GB" sz="2000" dirty="0" err="1" smtClean="0"/>
              <a:t>svaka</a:t>
            </a:r>
            <a:r>
              <a:rPr lang="en-GB" sz="2000" dirty="0" smtClean="0"/>
              <a:t> </a:t>
            </a:r>
            <a:r>
              <a:rPr lang="en-GB" sz="2000" dirty="0" err="1" smtClean="0"/>
              <a:t>simulacija</a:t>
            </a:r>
            <a:r>
              <a:rPr lang="en-GB" sz="2000" dirty="0" smtClean="0"/>
              <a:t> je </a:t>
            </a:r>
            <a:r>
              <a:rPr lang="en-GB" sz="2000" dirty="0" err="1" smtClean="0"/>
              <a:t>definisana</a:t>
            </a:r>
            <a:r>
              <a:rPr lang="en-GB" sz="2000" dirty="0" smtClean="0"/>
              <a:t> </a:t>
            </a:r>
            <a:r>
              <a:rPr lang="en-GB" sz="2000" dirty="0" err="1" smtClean="0"/>
              <a:t>nazivom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vremenom</a:t>
            </a:r>
            <a:r>
              <a:rPr lang="en-GB" sz="2000" dirty="0" smtClean="0"/>
              <a:t> </a:t>
            </a:r>
            <a:r>
              <a:rPr lang="en-GB" sz="2000" dirty="0" err="1" smtClean="0"/>
              <a:t>pokretanja</a:t>
            </a:r>
            <a:r>
              <a:rPr lang="en-GB" sz="2000" dirty="0" smtClean="0"/>
              <a:t>). </a:t>
            </a:r>
            <a:endParaRPr lang="sr-Latn-RS" sz="2000" dirty="0" smtClean="0"/>
          </a:p>
          <a:p>
            <a:pPr lvl="0"/>
            <a:r>
              <a:rPr lang="en-GB" sz="2000" dirty="0" err="1" smtClean="0"/>
              <a:t>Može</a:t>
            </a:r>
            <a:r>
              <a:rPr lang="en-GB" sz="2000" dirty="0" smtClean="0"/>
              <a:t> se </a:t>
            </a:r>
            <a:r>
              <a:rPr lang="en-GB" sz="2000" dirty="0" err="1" smtClean="0"/>
              <a:t>odabrati</a:t>
            </a:r>
            <a:r>
              <a:rPr lang="en-GB" sz="2000" dirty="0" smtClean="0"/>
              <a:t> </a:t>
            </a:r>
            <a:r>
              <a:rPr lang="en-GB" sz="2000" dirty="0" err="1" smtClean="0"/>
              <a:t>pregled</a:t>
            </a:r>
            <a:r>
              <a:rPr lang="en-GB" sz="2000" dirty="0" smtClean="0"/>
              <a:t> </a:t>
            </a:r>
            <a:r>
              <a:rPr lang="en-GB" sz="2000" dirty="0" err="1" smtClean="0"/>
              <a:t>sintetizovanih</a:t>
            </a:r>
            <a:r>
              <a:rPr lang="en-GB" sz="2000" dirty="0" smtClean="0"/>
              <a:t> </a:t>
            </a:r>
            <a:r>
              <a:rPr lang="en-GB" sz="2000" dirty="0" err="1" smtClean="0"/>
              <a:t>rezultata</a:t>
            </a:r>
            <a:r>
              <a:rPr lang="en-GB" sz="2000" dirty="0" smtClean="0"/>
              <a:t> </a:t>
            </a:r>
            <a:r>
              <a:rPr lang="en-GB" sz="2000" dirty="0" err="1" smtClean="0"/>
              <a:t>svih</a:t>
            </a:r>
            <a:r>
              <a:rPr lang="en-GB" sz="2000" dirty="0" smtClean="0"/>
              <a:t> </a:t>
            </a:r>
            <a:r>
              <a:rPr lang="en-GB" sz="2000" dirty="0" err="1" smtClean="0"/>
              <a:t>godina</a:t>
            </a:r>
            <a:r>
              <a:rPr lang="en-GB" sz="2000" dirty="0" smtClean="0"/>
              <a:t>, </a:t>
            </a:r>
            <a:r>
              <a:rPr lang="en-GB" sz="2000" dirty="0" err="1" smtClean="0"/>
              <a:t>ili</a:t>
            </a:r>
            <a:r>
              <a:rPr lang="en-GB" sz="2000" dirty="0" smtClean="0"/>
              <a:t> </a:t>
            </a:r>
            <a:r>
              <a:rPr lang="en-GB" sz="2000" dirty="0" err="1" smtClean="0"/>
              <a:t>pojedinačni</a:t>
            </a:r>
            <a:r>
              <a:rPr lang="en-GB" sz="2000" dirty="0" smtClean="0"/>
              <a:t> </a:t>
            </a:r>
            <a:r>
              <a:rPr lang="en-GB" sz="2000" dirty="0" err="1" smtClean="0"/>
              <a:t>pregled</a:t>
            </a:r>
            <a:r>
              <a:rPr lang="en-GB" sz="2000" dirty="0" smtClean="0"/>
              <a:t> </a:t>
            </a:r>
            <a:r>
              <a:rPr lang="en-GB" sz="2000" dirty="0" err="1" smtClean="0"/>
              <a:t>godina</a:t>
            </a:r>
            <a:r>
              <a:rPr lang="en-GB" sz="2000" dirty="0" smtClean="0"/>
              <a:t> </a:t>
            </a:r>
            <a:r>
              <a:rPr lang="en-GB" sz="2000" dirty="0" err="1" smtClean="0"/>
              <a:t>po</a:t>
            </a:r>
            <a:r>
              <a:rPr lang="en-GB" sz="2000" dirty="0" smtClean="0"/>
              <a:t> </a:t>
            </a:r>
            <a:r>
              <a:rPr lang="en-GB" sz="2000" dirty="0" err="1" smtClean="0"/>
              <a:t>godina</a:t>
            </a:r>
            <a:r>
              <a:rPr lang="en-GB" sz="2000" dirty="0" smtClean="0"/>
              <a:t> (</a:t>
            </a:r>
            <a:r>
              <a:rPr lang="en-GB" sz="2000" i="1" dirty="0" smtClean="0"/>
              <a:t>Year-by-year</a:t>
            </a:r>
            <a:r>
              <a:rPr lang="en-GB" sz="2000" dirty="0" smtClean="0"/>
              <a:t>). </a:t>
            </a:r>
            <a:endParaRPr lang="sr-Latn-RS" sz="2000" dirty="0" smtClean="0"/>
          </a:p>
          <a:p>
            <a:pPr lvl="0"/>
            <a:r>
              <a:rPr lang="en-GB" sz="2000" dirty="0" err="1" smtClean="0"/>
              <a:t>Takođe</a:t>
            </a:r>
            <a:r>
              <a:rPr lang="en-GB" sz="2000" dirty="0" smtClean="0"/>
              <a:t>, </a:t>
            </a:r>
            <a:r>
              <a:rPr lang="en-GB" sz="2000" dirty="0" err="1" smtClean="0"/>
              <a:t>izlazni</a:t>
            </a:r>
            <a:r>
              <a:rPr lang="en-GB" sz="2000" dirty="0" smtClean="0"/>
              <a:t> </a:t>
            </a:r>
            <a:r>
              <a:rPr lang="en-GB" sz="2000" dirty="0" err="1" smtClean="0"/>
              <a:t>podaci</a:t>
            </a:r>
            <a:r>
              <a:rPr lang="en-GB" sz="2000" dirty="0" smtClean="0"/>
              <a:t> se </a:t>
            </a:r>
            <a:r>
              <a:rPr lang="en-GB" sz="2000" dirty="0" err="1" smtClean="0"/>
              <a:t>mogu</a:t>
            </a:r>
            <a:r>
              <a:rPr lang="en-GB" sz="2000" dirty="0" smtClean="0"/>
              <a:t> </a:t>
            </a:r>
            <a:r>
              <a:rPr lang="en-GB" sz="2000" dirty="0" err="1" smtClean="0"/>
              <a:t>dobiti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satnom</a:t>
            </a:r>
            <a:r>
              <a:rPr lang="en-GB" sz="2000" dirty="0" smtClean="0"/>
              <a:t>, </a:t>
            </a:r>
            <a:r>
              <a:rPr lang="en-GB" sz="2000" dirty="0" err="1" smtClean="0"/>
              <a:t>dnevnom</a:t>
            </a:r>
            <a:r>
              <a:rPr lang="en-GB" sz="2000" dirty="0" smtClean="0"/>
              <a:t>, </a:t>
            </a:r>
            <a:r>
              <a:rPr lang="en-GB" sz="2000" dirty="0" err="1" smtClean="0"/>
              <a:t>nedeljnom</a:t>
            </a:r>
            <a:r>
              <a:rPr lang="en-GB" sz="2000" dirty="0" smtClean="0"/>
              <a:t>, </a:t>
            </a:r>
            <a:r>
              <a:rPr lang="en-GB" sz="2000" dirty="0" err="1" smtClean="0"/>
              <a:t>mesečnom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godišnjem</a:t>
            </a:r>
            <a:r>
              <a:rPr lang="en-GB" sz="2000" dirty="0" smtClean="0"/>
              <a:t> </a:t>
            </a:r>
            <a:r>
              <a:rPr lang="en-GB" sz="2000" dirty="0" err="1" smtClean="0"/>
              <a:t>horizontu</a:t>
            </a:r>
            <a:r>
              <a:rPr lang="sr-Latn-R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REZULTATI SIMULACIJE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Kao </a:t>
            </a:r>
            <a:r>
              <a:rPr lang="en-GB" sz="2000" dirty="0" err="1" smtClean="0"/>
              <a:t>rezultat</a:t>
            </a:r>
            <a:r>
              <a:rPr lang="en-GB" sz="2000" dirty="0" smtClean="0"/>
              <a:t> </a:t>
            </a:r>
            <a:r>
              <a:rPr lang="en-GB" sz="2000" dirty="0" err="1" smtClean="0"/>
              <a:t>proračuna</a:t>
            </a:r>
            <a:r>
              <a:rPr lang="en-GB" sz="2000" dirty="0" smtClean="0"/>
              <a:t> </a:t>
            </a:r>
            <a:r>
              <a:rPr lang="en-GB" sz="2000" dirty="0" err="1" smtClean="0"/>
              <a:t>svake</a:t>
            </a:r>
            <a:r>
              <a:rPr lang="en-GB" sz="2000" dirty="0" smtClean="0"/>
              <a:t> </a:t>
            </a:r>
            <a:r>
              <a:rPr lang="en-GB" sz="2000" dirty="0" err="1" smtClean="0"/>
              <a:t>simulacije</a:t>
            </a:r>
            <a:r>
              <a:rPr lang="en-GB" sz="2000" dirty="0" smtClean="0"/>
              <a:t> </a:t>
            </a:r>
            <a:r>
              <a:rPr lang="en-GB" sz="2000" dirty="0" err="1" smtClean="0"/>
              <a:t>dobijaju</a:t>
            </a:r>
            <a:r>
              <a:rPr lang="en-GB" sz="2000" dirty="0" smtClean="0"/>
              <a:t> se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svaku</a:t>
            </a:r>
            <a:r>
              <a:rPr lang="en-GB" sz="2000" dirty="0" smtClean="0"/>
              <a:t> oblast</a:t>
            </a:r>
            <a:r>
              <a:rPr lang="sr-Latn-RS" sz="2000" dirty="0" smtClean="0"/>
              <a:t> (čvor)</a:t>
            </a:r>
            <a:r>
              <a:rPr lang="en-GB" sz="2000" dirty="0" smtClean="0"/>
              <a:t> </a:t>
            </a:r>
            <a:r>
              <a:rPr lang="en-GB" sz="2000" dirty="0" err="1" smtClean="0"/>
              <a:t>ponaosob</a:t>
            </a:r>
            <a:r>
              <a:rPr lang="en-GB" sz="2000" dirty="0" smtClean="0"/>
              <a:t>, </a:t>
            </a:r>
            <a:r>
              <a:rPr lang="en-GB" sz="2000" dirty="0" err="1" smtClean="0"/>
              <a:t>između</a:t>
            </a:r>
            <a:r>
              <a:rPr lang="en-GB" sz="2000" dirty="0" smtClean="0"/>
              <a:t> </a:t>
            </a:r>
            <a:r>
              <a:rPr lang="en-GB" sz="2000" dirty="0" err="1" smtClean="0"/>
              <a:t>ostal</a:t>
            </a:r>
            <a:r>
              <a:rPr lang="sr-Latn-RS" sz="2000" dirty="0" smtClean="0"/>
              <a:t>ih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slede</a:t>
            </a:r>
            <a:r>
              <a:rPr lang="en-US" sz="2000" dirty="0" err="1" smtClean="0"/>
              <a:t>će</a:t>
            </a:r>
            <a:r>
              <a:rPr lang="en-US" sz="2000" dirty="0" smtClean="0"/>
              <a:t> </a:t>
            </a:r>
            <a:r>
              <a:rPr lang="en-US" sz="2000" dirty="0" err="1" smtClean="0"/>
              <a:t>veličine</a:t>
            </a:r>
            <a:r>
              <a:rPr lang="en-GB" sz="2000" dirty="0" smtClean="0"/>
              <a:t>:</a:t>
            </a:r>
            <a:endParaRPr lang="en-US" sz="2000" dirty="0" smtClean="0"/>
          </a:p>
          <a:p>
            <a:pPr lvl="1"/>
            <a:r>
              <a:rPr lang="en-GB" sz="1800" dirty="0" smtClean="0"/>
              <a:t>OV.COST – </a:t>
            </a:r>
            <a:r>
              <a:rPr lang="en-GB" sz="1800" dirty="0" err="1" smtClean="0"/>
              <a:t>ukupni</a:t>
            </a:r>
            <a:r>
              <a:rPr lang="en-GB" sz="1800" dirty="0" smtClean="0"/>
              <a:t> </a:t>
            </a:r>
            <a:r>
              <a:rPr lang="en-GB" sz="1800" dirty="0" err="1" smtClean="0"/>
              <a:t>troškovi</a:t>
            </a:r>
            <a:r>
              <a:rPr lang="en-GB" sz="1800" dirty="0" smtClean="0"/>
              <a:t> </a:t>
            </a:r>
            <a:r>
              <a:rPr lang="en-GB" sz="1800" dirty="0" err="1" smtClean="0"/>
              <a:t>proizvodnje</a:t>
            </a:r>
            <a:r>
              <a:rPr lang="en-GB" sz="1800" dirty="0" smtClean="0"/>
              <a:t> = </a:t>
            </a:r>
            <a:r>
              <a:rPr lang="en-GB" sz="1800" dirty="0" err="1" smtClean="0"/>
              <a:t>operativni</a:t>
            </a:r>
            <a:r>
              <a:rPr lang="en-GB" sz="1800" dirty="0" smtClean="0"/>
              <a:t> </a:t>
            </a:r>
            <a:r>
              <a:rPr lang="en-GB" sz="1800" dirty="0" err="1" smtClean="0"/>
              <a:t>troškovi</a:t>
            </a:r>
            <a:r>
              <a:rPr lang="en-GB" sz="1800" dirty="0" smtClean="0"/>
              <a:t> + </a:t>
            </a:r>
            <a:r>
              <a:rPr lang="en-GB" sz="1800" dirty="0" err="1" smtClean="0"/>
              <a:t>troškovi</a:t>
            </a:r>
            <a:r>
              <a:rPr lang="en-GB" sz="1800" dirty="0" smtClean="0"/>
              <a:t> </a:t>
            </a:r>
            <a:r>
              <a:rPr lang="en-GB" sz="1800" dirty="0" err="1" smtClean="0"/>
              <a:t>neisporučene</a:t>
            </a:r>
            <a:r>
              <a:rPr lang="en-GB" sz="1800" dirty="0" smtClean="0"/>
              <a:t> </a:t>
            </a:r>
            <a:r>
              <a:rPr lang="en-GB" sz="1800" dirty="0" err="1" smtClean="0"/>
              <a:t>energije</a:t>
            </a:r>
            <a:r>
              <a:rPr lang="en-GB" sz="1800" dirty="0" smtClean="0"/>
              <a:t> + </a:t>
            </a:r>
            <a:r>
              <a:rPr lang="en-GB" sz="1800" dirty="0" err="1" smtClean="0"/>
              <a:t>troškovi</a:t>
            </a:r>
            <a:r>
              <a:rPr lang="en-GB" sz="1800" dirty="0" smtClean="0"/>
              <a:t> </a:t>
            </a:r>
            <a:r>
              <a:rPr lang="en-US" sz="1800" dirty="0" smtClean="0"/>
              <a:t>"</a:t>
            </a:r>
            <a:r>
              <a:rPr lang="en-GB" sz="1800" dirty="0" err="1" smtClean="0"/>
              <a:t>rasute</a:t>
            </a:r>
            <a:r>
              <a:rPr lang="en-GB" sz="1800" dirty="0" smtClean="0"/>
              <a:t>" </a:t>
            </a:r>
            <a:r>
              <a:rPr lang="en-GB" sz="1800" dirty="0" err="1" smtClean="0"/>
              <a:t>energije</a:t>
            </a:r>
            <a:endParaRPr lang="en-US" sz="1800" dirty="0" smtClean="0"/>
          </a:p>
          <a:p>
            <a:pPr lvl="1"/>
            <a:r>
              <a:rPr lang="en-GB" sz="1800" dirty="0" smtClean="0"/>
              <a:t>OP.COST – </a:t>
            </a:r>
            <a:r>
              <a:rPr lang="en-GB" sz="1800" dirty="0" err="1" smtClean="0"/>
              <a:t>operativni</a:t>
            </a:r>
            <a:r>
              <a:rPr lang="en-GB" sz="1800" dirty="0" smtClean="0"/>
              <a:t> </a:t>
            </a:r>
            <a:r>
              <a:rPr lang="en-GB" sz="1800" dirty="0" err="1" smtClean="0"/>
              <a:t>troškovi</a:t>
            </a:r>
            <a:endParaRPr lang="en-US" sz="1800" dirty="0" smtClean="0"/>
          </a:p>
          <a:p>
            <a:pPr lvl="1"/>
            <a:r>
              <a:rPr lang="en-GB" sz="1800" dirty="0" smtClean="0"/>
              <a:t>MRG. PRICE – </a:t>
            </a:r>
            <a:r>
              <a:rPr lang="en-GB" sz="1800" dirty="0" err="1" smtClean="0"/>
              <a:t>cena</a:t>
            </a:r>
            <a:r>
              <a:rPr lang="en-GB" sz="1800" dirty="0" smtClean="0"/>
              <a:t> </a:t>
            </a:r>
            <a:r>
              <a:rPr lang="en-GB" sz="1800" dirty="0" err="1" smtClean="0"/>
              <a:t>dodatnog</a:t>
            </a:r>
            <a:r>
              <a:rPr lang="en-GB" sz="1800" dirty="0" smtClean="0"/>
              <a:t> MW </a:t>
            </a:r>
            <a:r>
              <a:rPr lang="en-GB" sz="1800" dirty="0" err="1" smtClean="0"/>
              <a:t>proizvodnje</a:t>
            </a:r>
            <a:endParaRPr lang="en-US" sz="1800" dirty="0" smtClean="0"/>
          </a:p>
          <a:p>
            <a:pPr lvl="1"/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EMIS. – </a:t>
            </a:r>
            <a:r>
              <a:rPr lang="en-GB" sz="1800" dirty="0" err="1" smtClean="0"/>
              <a:t>masa</a:t>
            </a:r>
            <a:r>
              <a:rPr lang="en-GB" sz="1800" dirty="0" smtClean="0"/>
              <a:t> CO</a:t>
            </a:r>
            <a:r>
              <a:rPr lang="en-GB" sz="1800" baseline="-25000" dirty="0" smtClean="0"/>
              <a:t>2 </a:t>
            </a:r>
            <a:r>
              <a:rPr lang="en-GB" sz="1800" dirty="0" err="1" smtClean="0"/>
              <a:t>koji</a:t>
            </a:r>
            <a:r>
              <a:rPr lang="en-GB" sz="1800" dirty="0" smtClean="0"/>
              <a:t> </a:t>
            </a:r>
            <a:r>
              <a:rPr lang="en-GB" sz="1800" dirty="0" err="1" smtClean="0"/>
              <a:t>emituju</a:t>
            </a:r>
            <a:r>
              <a:rPr lang="en-GB" sz="1800" dirty="0" smtClean="0"/>
              <a:t> </a:t>
            </a:r>
            <a:r>
              <a:rPr lang="en-GB" sz="1800" dirty="0" err="1" smtClean="0"/>
              <a:t>sve</a:t>
            </a:r>
            <a:r>
              <a:rPr lang="en-GB" sz="1800" dirty="0" smtClean="0"/>
              <a:t> TE</a:t>
            </a:r>
            <a:endParaRPr lang="en-US" sz="1800" dirty="0" smtClean="0"/>
          </a:p>
          <a:p>
            <a:pPr lvl="1"/>
            <a:r>
              <a:rPr lang="en-GB" sz="1800" dirty="0" smtClean="0"/>
              <a:t>BALANCE – </a:t>
            </a:r>
            <a:r>
              <a:rPr lang="en-GB" sz="1800" dirty="0" err="1" smtClean="0"/>
              <a:t>ukupna</a:t>
            </a:r>
            <a:r>
              <a:rPr lang="en-GB" sz="1800" dirty="0" smtClean="0"/>
              <a:t> </a:t>
            </a:r>
            <a:r>
              <a:rPr lang="en-GB" sz="1800" dirty="0" err="1" smtClean="0"/>
              <a:t>uvezena</a:t>
            </a:r>
            <a:r>
              <a:rPr lang="en-GB" sz="1800" dirty="0" smtClean="0"/>
              <a:t>/</a:t>
            </a:r>
            <a:r>
              <a:rPr lang="en-GB" sz="1800" dirty="0" err="1" smtClean="0"/>
              <a:t>izvezena</a:t>
            </a:r>
            <a:r>
              <a:rPr lang="en-GB" sz="1800" dirty="0" smtClean="0"/>
              <a:t> </a:t>
            </a:r>
            <a:r>
              <a:rPr lang="en-GB" sz="1800" dirty="0" err="1" smtClean="0"/>
              <a:t>energija</a:t>
            </a:r>
            <a:endParaRPr lang="en-US" sz="1800" dirty="0" smtClean="0"/>
          </a:p>
          <a:p>
            <a:pPr lvl="1"/>
            <a:r>
              <a:rPr lang="en-GB" sz="1800" dirty="0" smtClean="0"/>
              <a:t>LOAD – </a:t>
            </a:r>
            <a:r>
              <a:rPr lang="en-GB" sz="1800" dirty="0" err="1" smtClean="0"/>
              <a:t>snaga</a:t>
            </a:r>
            <a:r>
              <a:rPr lang="en-GB" sz="1800" dirty="0" smtClean="0"/>
              <a:t> </a:t>
            </a:r>
            <a:r>
              <a:rPr lang="en-GB" sz="1800" dirty="0" err="1" smtClean="0"/>
              <a:t>potrošnje</a:t>
            </a:r>
            <a:r>
              <a:rPr lang="en-GB" sz="1800" dirty="0" smtClean="0"/>
              <a:t> u </a:t>
            </a:r>
            <a:r>
              <a:rPr lang="en-GB" sz="1800" dirty="0" err="1" smtClean="0"/>
              <a:t>oblasti</a:t>
            </a:r>
            <a:endParaRPr lang="en-US" sz="1800" dirty="0" smtClean="0"/>
          </a:p>
          <a:p>
            <a:pPr lvl="1"/>
            <a:r>
              <a:rPr lang="en-GB" sz="1800" dirty="0" smtClean="0"/>
              <a:t>WIND – </a:t>
            </a:r>
            <a:r>
              <a:rPr lang="en-GB" sz="1800" dirty="0" err="1" smtClean="0"/>
              <a:t>proizvodnja</a:t>
            </a:r>
            <a:r>
              <a:rPr lang="en-GB" sz="1800" dirty="0" smtClean="0"/>
              <a:t> </a:t>
            </a:r>
            <a:r>
              <a:rPr lang="en-GB" sz="1800" dirty="0" err="1" smtClean="0"/>
              <a:t>iz</a:t>
            </a:r>
            <a:r>
              <a:rPr lang="en-GB" sz="1800" dirty="0" smtClean="0"/>
              <a:t> </a:t>
            </a:r>
            <a:r>
              <a:rPr lang="en-GB" sz="1800" dirty="0" err="1" smtClean="0"/>
              <a:t>energije</a:t>
            </a:r>
            <a:r>
              <a:rPr lang="en-GB" sz="1800" dirty="0" smtClean="0"/>
              <a:t> </a:t>
            </a:r>
            <a:r>
              <a:rPr lang="en-GB" sz="1800" dirty="0" err="1" smtClean="0"/>
              <a:t>vetra</a:t>
            </a:r>
            <a:endParaRPr lang="en-US" sz="1800" dirty="0" smtClean="0"/>
          </a:p>
          <a:p>
            <a:pPr lvl="1"/>
            <a:r>
              <a:rPr lang="en-GB" sz="1800" dirty="0" smtClean="0"/>
              <a:t>SOLAR – </a:t>
            </a:r>
            <a:r>
              <a:rPr lang="en-GB" sz="1800" dirty="0" err="1" smtClean="0"/>
              <a:t>proizvodnja</a:t>
            </a:r>
            <a:r>
              <a:rPr lang="en-GB" sz="1800" dirty="0" smtClean="0"/>
              <a:t> </a:t>
            </a:r>
            <a:r>
              <a:rPr lang="en-GB" sz="1800" dirty="0" err="1" smtClean="0"/>
              <a:t>solarnih</a:t>
            </a:r>
            <a:r>
              <a:rPr lang="en-GB" sz="1800" dirty="0" smtClean="0"/>
              <a:t> </a:t>
            </a:r>
            <a:r>
              <a:rPr lang="en-GB" sz="1800" dirty="0" err="1" smtClean="0"/>
              <a:t>elektrana</a:t>
            </a:r>
            <a:endParaRPr lang="en-US" sz="1800" dirty="0" smtClean="0"/>
          </a:p>
          <a:p>
            <a:pPr lvl="1"/>
            <a:r>
              <a:rPr lang="en-GB" sz="1800" dirty="0" smtClean="0"/>
              <a:t>UNSP.ENRG – </a:t>
            </a:r>
            <a:r>
              <a:rPr lang="en-GB" sz="1800" dirty="0" err="1" smtClean="0"/>
              <a:t>neisporučena</a:t>
            </a:r>
            <a:r>
              <a:rPr lang="en-GB" sz="1800" dirty="0" smtClean="0"/>
              <a:t> </a:t>
            </a:r>
            <a:r>
              <a:rPr lang="en-GB" sz="1800" dirty="0" err="1" smtClean="0"/>
              <a:t>električna</a:t>
            </a:r>
            <a:r>
              <a:rPr lang="en-GB" sz="1800" dirty="0" smtClean="0"/>
              <a:t> </a:t>
            </a:r>
            <a:r>
              <a:rPr lang="en-GB" sz="1800" dirty="0" err="1" smtClean="0"/>
              <a:t>energija</a:t>
            </a:r>
            <a:endParaRPr lang="en-US" sz="1800" dirty="0" smtClean="0"/>
          </a:p>
          <a:p>
            <a:pPr lvl="1"/>
            <a:r>
              <a:rPr lang="en-GB" sz="1800" dirty="0" smtClean="0"/>
              <a:t>SPIL. ENRG – ‘’</a:t>
            </a:r>
            <a:r>
              <a:rPr lang="en-GB" sz="1800" dirty="0" err="1" smtClean="0"/>
              <a:t>rasuta</a:t>
            </a:r>
            <a:r>
              <a:rPr lang="en-GB" sz="1800" dirty="0" smtClean="0"/>
              <a:t>’’ </a:t>
            </a:r>
            <a:r>
              <a:rPr lang="en-GB" sz="1800" dirty="0" err="1" smtClean="0"/>
              <a:t>energija</a:t>
            </a:r>
            <a:r>
              <a:rPr lang="en-GB" sz="1800" dirty="0" smtClean="0"/>
              <a:t>, </a:t>
            </a:r>
            <a:r>
              <a:rPr lang="en-GB" sz="1800" dirty="0" err="1" smtClean="0"/>
              <a:t>ona</a:t>
            </a:r>
            <a:r>
              <a:rPr lang="en-GB" sz="1800" dirty="0" smtClean="0"/>
              <a:t> </a:t>
            </a:r>
            <a:r>
              <a:rPr lang="en-GB" sz="1800" dirty="0" err="1" smtClean="0"/>
              <a:t>energija</a:t>
            </a:r>
            <a:r>
              <a:rPr lang="en-GB" sz="1800" dirty="0" smtClean="0"/>
              <a:t> </a:t>
            </a:r>
            <a:r>
              <a:rPr lang="en-GB" sz="1800" dirty="0" err="1" smtClean="0"/>
              <a:t>koja</a:t>
            </a:r>
            <a:r>
              <a:rPr lang="en-GB" sz="1800" dirty="0" smtClean="0"/>
              <a:t> se ne </a:t>
            </a:r>
            <a:r>
              <a:rPr lang="en-GB" sz="1800" dirty="0" err="1" smtClean="0"/>
              <a:t>može</a:t>
            </a:r>
            <a:r>
              <a:rPr lang="en-GB" sz="1800" dirty="0" smtClean="0"/>
              <a:t> </a:t>
            </a:r>
            <a:r>
              <a:rPr lang="en-GB" sz="1800" dirty="0" err="1" smtClean="0"/>
              <a:t>potrošiti</a:t>
            </a:r>
            <a:r>
              <a:rPr lang="en-GB" sz="1800" dirty="0" smtClean="0"/>
              <a:t> </a:t>
            </a:r>
            <a:endParaRPr lang="en-US" sz="1800" dirty="0" smtClean="0"/>
          </a:p>
          <a:p>
            <a:pPr lvl="1"/>
            <a:r>
              <a:rPr lang="en-GB" sz="1800" dirty="0" smtClean="0"/>
              <a:t>LOLD – </a:t>
            </a:r>
            <a:r>
              <a:rPr lang="en-GB" sz="1800" dirty="0" err="1" smtClean="0"/>
              <a:t>trajanje</a:t>
            </a:r>
            <a:r>
              <a:rPr lang="en-GB" sz="1800" dirty="0" smtClean="0"/>
              <a:t> </a:t>
            </a:r>
            <a:r>
              <a:rPr lang="en-GB" sz="1800" dirty="0" err="1" smtClean="0"/>
              <a:t>gubitka</a:t>
            </a:r>
            <a:r>
              <a:rPr lang="en-GB" sz="1800" dirty="0" smtClean="0"/>
              <a:t> </a:t>
            </a:r>
            <a:r>
              <a:rPr lang="en-GB" sz="1800" dirty="0" err="1" smtClean="0"/>
              <a:t>potrošnje</a:t>
            </a:r>
            <a:endParaRPr lang="en-US" sz="1800" dirty="0" smtClean="0"/>
          </a:p>
          <a:p>
            <a:pPr lvl="1"/>
            <a:r>
              <a:rPr lang="en-GB" sz="1800" dirty="0" smtClean="0"/>
              <a:t>LOLP – </a:t>
            </a:r>
            <a:r>
              <a:rPr lang="en-GB" sz="1800" dirty="0" err="1" smtClean="0"/>
              <a:t>verovatnoća</a:t>
            </a:r>
            <a:r>
              <a:rPr lang="en-GB" sz="1800" dirty="0" smtClean="0"/>
              <a:t> </a:t>
            </a:r>
            <a:r>
              <a:rPr lang="en-GB" sz="1800" dirty="0" err="1" smtClean="0"/>
              <a:t>gubitaka</a:t>
            </a:r>
            <a:r>
              <a:rPr lang="en-GB" sz="1800" dirty="0" smtClean="0"/>
              <a:t> </a:t>
            </a:r>
            <a:r>
              <a:rPr lang="en-GB" sz="1800" dirty="0" err="1" smtClean="0"/>
              <a:t>potrošnje</a:t>
            </a:r>
            <a:endParaRPr lang="en-US" sz="1800" dirty="0" smtClean="0"/>
          </a:p>
          <a:p>
            <a:pPr lvl="1"/>
            <a:r>
              <a:rPr lang="en-GB" sz="1800" dirty="0" smtClean="0"/>
              <a:t>NODU – </a:t>
            </a:r>
            <a:r>
              <a:rPr lang="en-GB" sz="1800" dirty="0" err="1" smtClean="0"/>
              <a:t>broj</a:t>
            </a:r>
            <a:r>
              <a:rPr lang="en-GB" sz="1800" dirty="0" smtClean="0"/>
              <a:t> </a:t>
            </a:r>
            <a:r>
              <a:rPr lang="en-GB" sz="1800" dirty="0" err="1" smtClean="0"/>
              <a:t>angažovanih</a:t>
            </a:r>
            <a:r>
              <a:rPr lang="en-GB" sz="1800" dirty="0" smtClean="0"/>
              <a:t> </a:t>
            </a:r>
            <a:r>
              <a:rPr lang="en-GB" sz="1800" dirty="0" err="1" smtClean="0"/>
              <a:t>agregata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KAKO NAUČITI ANTARES?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Instalacija Antaresa može se skinuti sa sajta </a:t>
            </a:r>
            <a:r>
              <a:rPr lang="en-US" sz="2000" dirty="0" smtClean="0">
                <a:solidFill>
                  <a:srgbClr val="FF0000"/>
                </a:solidFill>
              </a:rPr>
              <a:t>https://antares-simulator.org/</a:t>
            </a:r>
            <a:endParaRPr lang="sr-Latn-RS" sz="2000" dirty="0" smtClean="0">
              <a:solidFill>
                <a:srgbClr val="FF0000"/>
              </a:solidFill>
            </a:endParaRPr>
          </a:p>
          <a:p>
            <a:r>
              <a:rPr lang="sr-Latn-RS" sz="2000" dirty="0" smtClean="0"/>
              <a:t>Poslednja aktuelna verzija je 8</a:t>
            </a:r>
            <a:r>
              <a:rPr lang="en-US" sz="2000" dirty="0" smtClean="0"/>
              <a:t>.6</a:t>
            </a:r>
            <a:r>
              <a:rPr lang="sr-Latn-RS" sz="2000" dirty="0" smtClean="0"/>
              <a:t>.</a:t>
            </a:r>
            <a:r>
              <a:rPr lang="en-US" sz="2000" dirty="0" smtClean="0"/>
              <a:t>1</a:t>
            </a:r>
            <a:r>
              <a:rPr lang="sr-Latn-RS" sz="2000" dirty="0" smtClean="0"/>
              <a:t>. Mogu se skinuti i starije verzije programa.</a:t>
            </a:r>
          </a:p>
          <a:p>
            <a:r>
              <a:rPr lang="sr-Latn-RS" sz="2000" i="1" dirty="0" smtClean="0"/>
              <a:t>General Reference Guide </a:t>
            </a:r>
            <a:r>
              <a:rPr lang="sr-Latn-RS" sz="2000" dirty="0" smtClean="0"/>
              <a:t>koji dolazi uz instalaciju Antaresa je dokument koji korisnika može da uputi u načine rada ovog programa (modelovanje, podešavanje parametara, ...).</a:t>
            </a:r>
          </a:p>
          <a:p>
            <a:r>
              <a:rPr lang="sr-Latn-RS" sz="2000" dirty="0" smtClean="0"/>
              <a:t>Nakon instalacije programa na raspolaganju je 85 primera (Antares 7.2).</a:t>
            </a:r>
          </a:p>
          <a:p>
            <a:r>
              <a:rPr lang="sr-Latn-RS" sz="2000" dirty="0" smtClean="0"/>
              <a:t>Uz svaki primer date su informacije o simulaciji i načinu na koji je ona modelovana.</a:t>
            </a:r>
          </a:p>
          <a:p>
            <a:r>
              <a:rPr lang="sr-Latn-RS" sz="2000" dirty="0" smtClean="0"/>
              <a:t>Primeri kreću od jednostavnijih modela i simulacija pa sve do veoma složenih i komplikovanih analiza.</a:t>
            </a:r>
          </a:p>
          <a:p>
            <a:r>
              <a:rPr lang="sr-Latn-RS" sz="2000" dirty="0" smtClean="0"/>
              <a:t>Analizom gotovih primera korisnik može da stekne potreban nivo znanja za rad sa ovim programom. </a:t>
            </a:r>
          </a:p>
          <a:p>
            <a:endParaRPr lang="sr-Latn-R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METODOLOGIJA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Rad</a:t>
            </a:r>
            <a:r>
              <a:rPr lang="en-GB" sz="2000" dirty="0" smtClean="0"/>
              <a:t> </a:t>
            </a:r>
            <a:r>
              <a:rPr lang="en-GB" sz="2000" dirty="0" err="1" smtClean="0"/>
              <a:t>ovog</a:t>
            </a:r>
            <a:r>
              <a:rPr lang="en-GB" sz="2000" dirty="0" smtClean="0"/>
              <a:t> </a:t>
            </a:r>
            <a:r>
              <a:rPr lang="en-GB" sz="2000" dirty="0" err="1" smtClean="0"/>
              <a:t>softverskog</a:t>
            </a:r>
            <a:r>
              <a:rPr lang="en-GB" sz="2000" dirty="0" smtClean="0"/>
              <a:t> </a:t>
            </a:r>
            <a:r>
              <a:rPr lang="en-GB" sz="2000" dirty="0" err="1" smtClean="0"/>
              <a:t>alata</a:t>
            </a:r>
            <a:r>
              <a:rPr lang="en-GB" sz="2000" dirty="0" smtClean="0"/>
              <a:t> </a:t>
            </a:r>
            <a:r>
              <a:rPr lang="en-GB" sz="2000" dirty="0" err="1" smtClean="0"/>
              <a:t>zasnovan</a:t>
            </a:r>
            <a:r>
              <a:rPr lang="en-GB" sz="2000" dirty="0" smtClean="0"/>
              <a:t> je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primeni</a:t>
            </a:r>
            <a:r>
              <a:rPr lang="en-GB" sz="2000" dirty="0" smtClean="0"/>
              <a:t> Monte-Carlo</a:t>
            </a:r>
            <a:r>
              <a:rPr lang="sr-Latn-RS" sz="2000" dirty="0" smtClean="0"/>
              <a:t> </a:t>
            </a:r>
            <a:r>
              <a:rPr lang="en-GB" sz="2000" dirty="0" err="1" smtClean="0"/>
              <a:t>metode</a:t>
            </a:r>
            <a:r>
              <a:rPr lang="sr-Latn-RS" sz="2000" dirty="0" smtClean="0"/>
              <a:t>, koja </a:t>
            </a:r>
            <a:r>
              <a:rPr lang="en-GB" sz="2000" dirty="0" err="1" smtClean="0"/>
              <a:t>podrazumeva</a:t>
            </a:r>
            <a:r>
              <a:rPr lang="en-GB" sz="2000" dirty="0" smtClean="0"/>
              <a:t> </a:t>
            </a:r>
            <a:r>
              <a:rPr lang="en-GB" sz="2000" dirty="0" err="1" smtClean="0"/>
              <a:t>statističku</a:t>
            </a:r>
            <a:r>
              <a:rPr lang="en-GB" sz="2000" dirty="0" smtClean="0"/>
              <a:t> </a:t>
            </a:r>
            <a:r>
              <a:rPr lang="en-GB" sz="2000" dirty="0" err="1" smtClean="0"/>
              <a:t>obradu</a:t>
            </a:r>
            <a:r>
              <a:rPr lang="en-GB" sz="2000" dirty="0" smtClean="0"/>
              <a:t> </a:t>
            </a:r>
            <a:r>
              <a:rPr lang="en-GB" sz="2000" dirty="0" err="1" smtClean="0"/>
              <a:t>niza</a:t>
            </a:r>
            <a:r>
              <a:rPr lang="en-GB" sz="2000" dirty="0" smtClean="0"/>
              <a:t> </a:t>
            </a:r>
            <a:r>
              <a:rPr lang="en-GB" sz="2000" dirty="0" err="1" smtClean="0"/>
              <a:t>slučajno</a:t>
            </a:r>
            <a:r>
              <a:rPr lang="en-GB" sz="2000" dirty="0" smtClean="0"/>
              <a:t> </a:t>
            </a:r>
            <a:r>
              <a:rPr lang="en-GB" sz="2000" dirty="0" err="1" smtClean="0"/>
              <a:t>generisanih</a:t>
            </a:r>
            <a:r>
              <a:rPr lang="en-GB" sz="2000" dirty="0" smtClean="0"/>
              <a:t> </a:t>
            </a:r>
            <a:r>
              <a:rPr lang="en-GB" sz="2000" dirty="0" err="1" smtClean="0"/>
              <a:t>mogućih</a:t>
            </a:r>
            <a:r>
              <a:rPr lang="en-GB" sz="2000" dirty="0" smtClean="0"/>
              <a:t> </a:t>
            </a:r>
            <a:r>
              <a:rPr lang="en-GB" sz="2000" dirty="0" err="1" smtClean="0"/>
              <a:t>stanja</a:t>
            </a:r>
            <a:r>
              <a:rPr lang="en-GB" sz="2000" dirty="0" smtClean="0"/>
              <a:t> </a:t>
            </a:r>
            <a:r>
              <a:rPr lang="en-GB" sz="2000" dirty="0" err="1" smtClean="0"/>
              <a:t>ili</a:t>
            </a:r>
            <a:r>
              <a:rPr lang="en-GB" sz="2000" dirty="0" smtClean="0"/>
              <a:t> </a:t>
            </a:r>
            <a:r>
              <a:rPr lang="en-GB" sz="2000" dirty="0" err="1" smtClean="0"/>
              <a:t>procesa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smtClean="0"/>
              <a:t>Ova </a:t>
            </a:r>
            <a:r>
              <a:rPr lang="en-GB" sz="2000" dirty="0" err="1" smtClean="0"/>
              <a:t>tehnika</a:t>
            </a:r>
            <a:r>
              <a:rPr lang="en-GB" sz="2000" dirty="0" smtClean="0"/>
              <a:t> </a:t>
            </a:r>
            <a:r>
              <a:rPr lang="en-GB" sz="2000" dirty="0" err="1" smtClean="0"/>
              <a:t>omogućava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se, </a:t>
            </a:r>
            <a:r>
              <a:rPr lang="en-GB" sz="2000" dirty="0" err="1" smtClean="0"/>
              <a:t>teoretski</a:t>
            </a:r>
            <a:r>
              <a:rPr lang="en-GB" sz="2000" dirty="0" smtClean="0"/>
              <a:t>, </a:t>
            </a:r>
            <a:r>
              <a:rPr lang="en-GB" sz="2000" dirty="0" err="1" smtClean="0"/>
              <a:t>obuhvate</a:t>
            </a:r>
            <a:r>
              <a:rPr lang="en-GB" sz="2000" dirty="0" smtClean="0"/>
              <a:t> </a:t>
            </a:r>
            <a:r>
              <a:rPr lang="en-GB" sz="2000" dirty="0" err="1" smtClean="0"/>
              <a:t>svi</a:t>
            </a:r>
            <a:r>
              <a:rPr lang="en-GB" sz="2000" dirty="0" smtClean="0"/>
              <a:t> </a:t>
            </a:r>
            <a:r>
              <a:rPr lang="en-GB" sz="2000" dirty="0" err="1" smtClean="0"/>
              <a:t>aspekti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nepovoljni</a:t>
            </a:r>
            <a:r>
              <a:rPr lang="en-GB" sz="2000" dirty="0" smtClean="0"/>
              <a:t> </a:t>
            </a:r>
            <a:r>
              <a:rPr lang="en-GB" sz="2000" dirty="0" err="1" smtClean="0"/>
              <a:t>događaji</a:t>
            </a:r>
            <a:r>
              <a:rPr lang="en-GB" sz="2000" dirty="0" smtClean="0"/>
              <a:t> u </a:t>
            </a:r>
            <a:r>
              <a:rPr lang="en-GB" sz="2000" dirty="0" err="1" smtClean="0"/>
              <a:t>procesu</a:t>
            </a:r>
            <a:r>
              <a:rPr lang="en-GB" sz="2000" dirty="0" smtClean="0"/>
              <a:t> </a:t>
            </a:r>
            <a:r>
              <a:rPr lang="en-GB" sz="2000" dirty="0" err="1" smtClean="0"/>
              <a:t>planiranja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Ispitivanje</a:t>
            </a:r>
            <a:r>
              <a:rPr lang="en-GB" sz="2000" dirty="0" smtClean="0"/>
              <a:t> </a:t>
            </a:r>
            <a:r>
              <a:rPr lang="en-GB" sz="2000" dirty="0" err="1" smtClean="0"/>
              <a:t>svih</a:t>
            </a:r>
            <a:r>
              <a:rPr lang="en-GB" sz="2000" dirty="0" smtClean="0"/>
              <a:t> </a:t>
            </a:r>
            <a:r>
              <a:rPr lang="en-GB" sz="2000" dirty="0" err="1" smtClean="0"/>
              <a:t>mogućih</a:t>
            </a:r>
            <a:r>
              <a:rPr lang="en-GB" sz="2000" dirty="0" smtClean="0"/>
              <a:t> </a:t>
            </a:r>
            <a:r>
              <a:rPr lang="en-GB" sz="2000" dirty="0" err="1" smtClean="0"/>
              <a:t>scenarija</a:t>
            </a:r>
            <a:r>
              <a:rPr lang="en-GB" sz="2000" dirty="0" smtClean="0"/>
              <a:t> </a:t>
            </a:r>
            <a:r>
              <a:rPr lang="en-GB" sz="2000" dirty="0" err="1" smtClean="0"/>
              <a:t>koji</a:t>
            </a:r>
            <a:r>
              <a:rPr lang="en-GB" sz="2000" dirty="0" smtClean="0"/>
              <a:t> se u EES-u </a:t>
            </a:r>
            <a:r>
              <a:rPr lang="en-GB" sz="2000" dirty="0" err="1" smtClean="0"/>
              <a:t>mogu</a:t>
            </a:r>
            <a:r>
              <a:rPr lang="en-GB" sz="2000" dirty="0" smtClean="0"/>
              <a:t> </a:t>
            </a:r>
            <a:r>
              <a:rPr lang="en-GB" sz="2000" dirty="0" err="1" smtClean="0"/>
              <a:t>desiti</a:t>
            </a:r>
            <a:r>
              <a:rPr lang="en-GB" sz="2000" dirty="0" smtClean="0"/>
              <a:t>, s </a:t>
            </a:r>
            <a:r>
              <a:rPr lang="en-GB" sz="2000" dirty="0" err="1" smtClean="0"/>
              <a:t>obzirom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veliki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ulaznih</a:t>
            </a:r>
            <a:r>
              <a:rPr lang="en-GB" sz="2000" dirty="0" smtClean="0"/>
              <a:t> </a:t>
            </a:r>
            <a:r>
              <a:rPr lang="en-GB" sz="2000" dirty="0" err="1" smtClean="0"/>
              <a:t>promenljivih</a:t>
            </a:r>
            <a:r>
              <a:rPr lang="en-GB" sz="2000" dirty="0" smtClean="0"/>
              <a:t>, </a:t>
            </a:r>
            <a:r>
              <a:rPr lang="en-GB" sz="2000" dirty="0" err="1" smtClean="0"/>
              <a:t>praktično</a:t>
            </a:r>
            <a:r>
              <a:rPr lang="en-GB" sz="2000" dirty="0" smtClean="0"/>
              <a:t> je </a:t>
            </a:r>
            <a:r>
              <a:rPr lang="en-GB" sz="2000" dirty="0" err="1" smtClean="0"/>
              <a:t>neizvod</a:t>
            </a:r>
            <a:r>
              <a:rPr lang="sr-Latn-RS" sz="2000" dirty="0" smtClean="0"/>
              <a:t>lj</a:t>
            </a:r>
            <a:r>
              <a:rPr lang="en-GB" sz="2000" dirty="0" err="1" smtClean="0"/>
              <a:t>ivo</a:t>
            </a:r>
            <a:r>
              <a:rPr lang="en-GB" sz="2000" dirty="0" smtClean="0"/>
              <a:t>, pa je </a:t>
            </a:r>
            <a:r>
              <a:rPr lang="sr-Latn-RS" sz="2000" dirty="0" smtClean="0"/>
              <a:t>primena </a:t>
            </a:r>
            <a:r>
              <a:rPr lang="en-US" sz="2000" dirty="0" smtClean="0"/>
              <a:t>Monte</a:t>
            </a:r>
            <a:r>
              <a:rPr lang="sr-Latn-RS" sz="2000" dirty="0" smtClean="0"/>
              <a:t>-Carlo metode logičan izbor</a:t>
            </a:r>
            <a:r>
              <a:rPr lang="en-GB" sz="2000" dirty="0" smtClean="0"/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01 NASTAVA\01 Predmeti\Planiranje EES-a\Antares\Antares_Materijali_1\03 Scenario_buil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219575"/>
            <a:ext cx="8191500" cy="263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SISTEMA</a:t>
            </a:r>
            <a:r>
              <a:rPr lang="en-US" sz="32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1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/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>
                <a:cs typeface="Times New Roman" pitchFamily="18" charset="0"/>
              </a:rPr>
              <a:t>Elektroenergetski s</a:t>
            </a:r>
            <a:r>
              <a:rPr lang="en-US" sz="2000" dirty="0" err="1" smtClean="0">
                <a:cs typeface="Times New Roman" pitchFamily="18" charset="0"/>
              </a:rPr>
              <a:t>istem</a:t>
            </a:r>
            <a:r>
              <a:rPr lang="sr-Latn-RS" sz="2000" dirty="0" smtClean="0">
                <a:cs typeface="Times New Roman" pitchFamily="18" charset="0"/>
              </a:rPr>
              <a:t> se modeluje preko čvorova koji su povezuju vodovima. Jedan primer iz Antaresa je dat na slici.</a:t>
            </a:r>
          </a:p>
        </p:txBody>
      </p:sp>
      <p:pic>
        <p:nvPicPr>
          <p:cNvPr id="5121" name="Picture 1" descr="D:\Clip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62200"/>
            <a:ext cx="7716838" cy="4410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SISTEMA </a:t>
            </a:r>
            <a:r>
              <a:rPr lang="sr-Latn-RS" sz="2000" b="1" dirty="0" smtClean="0">
                <a:cs typeface="Times New Roman" pitchFamily="18" charset="0"/>
              </a:rPr>
              <a:t>2/</a:t>
            </a:r>
            <a:r>
              <a:rPr lang="en-US" sz="2000" b="1" dirty="0" smtClean="0">
                <a:cs typeface="Times New Roman" pitchFamily="18" charset="0"/>
              </a:rPr>
              <a:t>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>
                <a:cs typeface="Times New Roman" pitchFamily="18" charset="0"/>
              </a:rPr>
              <a:t>Čvorom može da se modeluje neki proizvoljni čvor u sistemu (npr. čvor u kome imamo neku proizvodnju i/ili potrošnju) ili da se modeluje čitava oblast (npr. teritorija jedne države).</a:t>
            </a:r>
          </a:p>
          <a:p>
            <a:r>
              <a:rPr lang="sr-Latn-RS" sz="2000" dirty="0" smtClean="0">
                <a:cs typeface="Times New Roman" pitchFamily="18" charset="0"/>
              </a:rPr>
              <a:t>Proizvodnja i potrošnja u elektroenergetskom sistemu se modeluju preko vremenskih serija.</a:t>
            </a:r>
          </a:p>
          <a:p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svaki</a:t>
            </a:r>
            <a:r>
              <a:rPr lang="en-GB" sz="2000" dirty="0" smtClean="0"/>
              <a:t> sat </a:t>
            </a:r>
            <a:r>
              <a:rPr lang="en-GB" sz="2000" dirty="0" err="1" smtClean="0"/>
              <a:t>analiziranog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vremenskog</a:t>
            </a:r>
            <a:r>
              <a:rPr lang="en-GB" sz="2000" dirty="0" smtClean="0"/>
              <a:t> </a:t>
            </a:r>
            <a:r>
              <a:rPr lang="en-GB" sz="2000" dirty="0" err="1" smtClean="0"/>
              <a:t>horizonta</a:t>
            </a:r>
            <a:r>
              <a:rPr lang="en-GB" sz="2000" dirty="0" smtClean="0"/>
              <a:t> </a:t>
            </a:r>
            <a:r>
              <a:rPr lang="en-GB" sz="2000" dirty="0" err="1" smtClean="0"/>
              <a:t>potrebno</a:t>
            </a:r>
            <a:r>
              <a:rPr lang="en-GB" sz="2000" dirty="0" smtClean="0"/>
              <a:t> je </a:t>
            </a:r>
            <a:r>
              <a:rPr lang="en-GB" sz="2000" dirty="0" err="1" smtClean="0"/>
              <a:t>obezbediti</a:t>
            </a:r>
            <a:r>
              <a:rPr lang="en-GB" sz="2000" dirty="0" smtClean="0"/>
              <a:t> </a:t>
            </a:r>
            <a:r>
              <a:rPr lang="en-GB" sz="2000" dirty="0" err="1" smtClean="0"/>
              <a:t>podatke</a:t>
            </a:r>
            <a:r>
              <a:rPr lang="en-GB" sz="2000" dirty="0" smtClean="0"/>
              <a:t> o </a:t>
            </a:r>
            <a:r>
              <a:rPr lang="en-GB" sz="2000" dirty="0" err="1" smtClean="0"/>
              <a:t>snagama</a:t>
            </a:r>
            <a:r>
              <a:rPr lang="en-GB" sz="2000" dirty="0" smtClean="0"/>
              <a:t> </a:t>
            </a:r>
            <a:r>
              <a:rPr lang="en-GB" sz="2000" dirty="0" err="1" smtClean="0"/>
              <a:t>potrošnje</a:t>
            </a:r>
            <a:r>
              <a:rPr lang="en-GB" sz="2000" dirty="0" smtClean="0"/>
              <a:t>, </a:t>
            </a:r>
            <a:r>
              <a:rPr lang="en-GB" sz="2000" dirty="0" err="1" smtClean="0"/>
              <a:t>raspoloživim</a:t>
            </a:r>
            <a:r>
              <a:rPr lang="en-GB" sz="2000" dirty="0" smtClean="0"/>
              <a:t> </a:t>
            </a:r>
            <a:r>
              <a:rPr lang="en-GB" sz="2000" dirty="0" err="1" smtClean="0"/>
              <a:t>snagama</a:t>
            </a:r>
            <a:r>
              <a:rPr lang="en-GB" sz="2000" dirty="0" smtClean="0"/>
              <a:t> </a:t>
            </a:r>
            <a:r>
              <a:rPr lang="en-GB" sz="2000" dirty="0" err="1" smtClean="0"/>
              <a:t>termoelektrana</a:t>
            </a:r>
            <a:r>
              <a:rPr lang="en-GB" sz="2000" dirty="0" smtClean="0"/>
              <a:t>, </a:t>
            </a:r>
            <a:r>
              <a:rPr lang="en-GB" sz="2000" dirty="0" err="1" smtClean="0"/>
              <a:t>hidroelektrana</a:t>
            </a:r>
            <a:r>
              <a:rPr lang="en-GB" sz="2000" dirty="0" smtClean="0"/>
              <a:t>, </a:t>
            </a:r>
            <a:r>
              <a:rPr lang="en-GB" sz="2000" dirty="0" err="1" smtClean="0"/>
              <a:t>proizvodnji</a:t>
            </a:r>
            <a:r>
              <a:rPr lang="en-GB" sz="2000" dirty="0" smtClean="0"/>
              <a:t> </a:t>
            </a:r>
            <a:r>
              <a:rPr lang="en-GB" sz="2000" dirty="0" err="1" smtClean="0"/>
              <a:t>vetroelektrana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solarnih</a:t>
            </a:r>
            <a:r>
              <a:rPr lang="en-GB" sz="2000" dirty="0" smtClean="0"/>
              <a:t> </a:t>
            </a:r>
            <a:r>
              <a:rPr lang="en-GB" sz="2000" dirty="0" err="1" smtClean="0"/>
              <a:t>elektrana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Drugim</a:t>
            </a:r>
            <a:r>
              <a:rPr lang="en-GB" sz="2000" dirty="0" smtClean="0"/>
              <a:t> </a:t>
            </a:r>
            <a:r>
              <a:rPr lang="en-GB" sz="2000" dirty="0" err="1" smtClean="0"/>
              <a:t>rečima</a:t>
            </a:r>
            <a:r>
              <a:rPr lang="en-GB" sz="2000" dirty="0" smtClean="0"/>
              <a:t> </a:t>
            </a:r>
            <a:r>
              <a:rPr lang="en-GB" sz="2000" dirty="0" err="1" smtClean="0"/>
              <a:t>potrebno</a:t>
            </a:r>
            <a:r>
              <a:rPr lang="en-GB" sz="2000" dirty="0" smtClean="0"/>
              <a:t> je </a:t>
            </a:r>
            <a:r>
              <a:rPr lang="en-GB" sz="2000" dirty="0" err="1" smtClean="0"/>
              <a:t>da</a:t>
            </a:r>
            <a:r>
              <a:rPr lang="en-GB" sz="2000" dirty="0" smtClean="0"/>
              <a:t> se </a:t>
            </a:r>
            <a:r>
              <a:rPr lang="en-GB" sz="2000" dirty="0" err="1" smtClean="0"/>
              <a:t>formira</a:t>
            </a:r>
            <a:r>
              <a:rPr lang="en-GB" sz="2000" dirty="0" smtClean="0"/>
              <a:t> </a:t>
            </a:r>
            <a:r>
              <a:rPr lang="en-GB" sz="2000" dirty="0" err="1" smtClean="0"/>
              <a:t>veći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en-GB" sz="2000" dirty="0" err="1" smtClean="0"/>
              <a:t>serija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svaku</a:t>
            </a:r>
            <a:r>
              <a:rPr lang="en-GB" sz="2000" dirty="0" smtClean="0"/>
              <a:t> </a:t>
            </a:r>
            <a:r>
              <a:rPr lang="en-GB" sz="2000" dirty="0" err="1" smtClean="0"/>
              <a:t>grupu</a:t>
            </a:r>
            <a:r>
              <a:rPr lang="en-GB" sz="2000" dirty="0" smtClean="0"/>
              <a:t> </a:t>
            </a:r>
            <a:r>
              <a:rPr lang="en-GB" sz="2000" dirty="0" err="1" smtClean="0"/>
              <a:t>ulaznih</a:t>
            </a:r>
            <a:r>
              <a:rPr lang="en-GB" sz="2000" dirty="0" smtClean="0"/>
              <a:t> </a:t>
            </a:r>
            <a:r>
              <a:rPr lang="en-GB" sz="2000" dirty="0" err="1" smtClean="0"/>
              <a:t>podataka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smtClean="0"/>
              <a:t>Na primer, </a:t>
            </a:r>
            <a:r>
              <a:rPr lang="en-GB" sz="2000" dirty="0" err="1" smtClean="0"/>
              <a:t>ako</a:t>
            </a:r>
            <a:r>
              <a:rPr lang="en-GB" sz="2000" dirty="0" smtClean="0"/>
              <a:t> se </a:t>
            </a:r>
            <a:r>
              <a:rPr lang="en-GB" sz="2000" dirty="0" err="1" smtClean="0"/>
              <a:t>radi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vremenskom</a:t>
            </a:r>
            <a:r>
              <a:rPr lang="en-GB" sz="2000" dirty="0" smtClean="0"/>
              <a:t> </a:t>
            </a:r>
            <a:r>
              <a:rPr lang="en-GB" sz="2000" dirty="0" err="1" smtClean="0"/>
              <a:t>horizontu</a:t>
            </a:r>
            <a:r>
              <a:rPr lang="en-GB" sz="2000" dirty="0" smtClean="0"/>
              <a:t> </a:t>
            </a:r>
            <a:r>
              <a:rPr lang="en-GB" sz="2000" dirty="0" err="1" smtClean="0"/>
              <a:t>od</a:t>
            </a:r>
            <a:r>
              <a:rPr lang="en-GB" sz="2000" dirty="0" smtClean="0"/>
              <a:t> </a:t>
            </a:r>
            <a:r>
              <a:rPr lang="en-GB" sz="2000" dirty="0" err="1" smtClean="0"/>
              <a:t>godinu</a:t>
            </a:r>
            <a:r>
              <a:rPr lang="en-GB" sz="2000" dirty="0" smtClean="0"/>
              <a:t> </a:t>
            </a:r>
            <a:r>
              <a:rPr lang="en-GB" sz="2000" dirty="0" err="1" smtClean="0"/>
              <a:t>dana</a:t>
            </a:r>
            <a:r>
              <a:rPr lang="en-GB" sz="2000" dirty="0" smtClean="0"/>
              <a:t> </a:t>
            </a:r>
            <a:r>
              <a:rPr lang="en-GB" sz="2000" dirty="0" err="1" smtClean="0"/>
              <a:t>svaka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vremenska</a:t>
            </a:r>
            <a:r>
              <a:rPr lang="en-GB" sz="2000" dirty="0" smtClean="0"/>
              <a:t> </a:t>
            </a:r>
            <a:r>
              <a:rPr lang="en-GB" sz="2000" dirty="0" err="1" smtClean="0"/>
              <a:t>serija</a:t>
            </a:r>
            <a:r>
              <a:rPr lang="en-GB" sz="2000" dirty="0" smtClean="0"/>
              <a:t> </a:t>
            </a:r>
            <a:r>
              <a:rPr lang="en-GB" sz="2000" dirty="0" err="1" smtClean="0"/>
              <a:t>treba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</a:t>
            </a:r>
            <a:r>
              <a:rPr lang="en-GB" sz="2000" dirty="0" err="1" smtClean="0"/>
              <a:t>ima</a:t>
            </a:r>
            <a:r>
              <a:rPr lang="en-GB" sz="2000" dirty="0" smtClean="0"/>
              <a:t> 8760 </a:t>
            </a:r>
            <a:r>
              <a:rPr lang="en-GB" sz="2000" dirty="0" err="1" smtClean="0"/>
              <a:t>elemenata</a:t>
            </a:r>
            <a:r>
              <a:rPr lang="en-GB" sz="2000" dirty="0" smtClean="0"/>
              <a:t>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VREMENSKE SERIJE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Formiranje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en-GB" sz="2000" dirty="0" err="1" smtClean="0"/>
              <a:t>serija</a:t>
            </a:r>
            <a:r>
              <a:rPr lang="en-GB" sz="2000" dirty="0" smtClean="0"/>
              <a:t> se </a:t>
            </a:r>
            <a:r>
              <a:rPr lang="en-GB" sz="2000" dirty="0" err="1" smtClean="0"/>
              <a:t>može</a:t>
            </a:r>
            <a:r>
              <a:rPr lang="en-GB" sz="2000" dirty="0" smtClean="0"/>
              <a:t> </a:t>
            </a:r>
            <a:r>
              <a:rPr lang="en-GB" sz="2000" dirty="0" err="1" smtClean="0"/>
              <a:t>postići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2 </a:t>
            </a:r>
            <a:r>
              <a:rPr lang="en-GB" sz="2000" dirty="0" err="1" smtClean="0"/>
              <a:t>načina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Prvi</a:t>
            </a:r>
            <a:r>
              <a:rPr lang="en-GB" sz="2000" dirty="0" smtClean="0"/>
              <a:t> je </a:t>
            </a:r>
            <a:r>
              <a:rPr lang="en-GB" sz="2000" dirty="0" err="1" smtClean="0"/>
              <a:t>da</a:t>
            </a:r>
            <a:r>
              <a:rPr lang="en-GB" sz="2000" dirty="0" smtClean="0"/>
              <a:t> se </a:t>
            </a:r>
            <a:r>
              <a:rPr lang="en-GB" sz="2000" dirty="0" err="1" smtClean="0"/>
              <a:t>unese</a:t>
            </a:r>
            <a:r>
              <a:rPr lang="en-GB" sz="2000" dirty="0" smtClean="0"/>
              <a:t> </a:t>
            </a:r>
            <a:r>
              <a:rPr lang="en-GB" sz="2000" dirty="0" err="1" smtClean="0"/>
              <a:t>baza</a:t>
            </a:r>
            <a:r>
              <a:rPr lang="en-GB" sz="2000" dirty="0" smtClean="0"/>
              <a:t> </a:t>
            </a:r>
            <a:r>
              <a:rPr lang="en-GB" sz="2000" dirty="0" err="1" smtClean="0"/>
              <a:t>istorijskih</a:t>
            </a:r>
            <a:r>
              <a:rPr lang="en-GB" sz="2000" dirty="0" smtClean="0"/>
              <a:t> </a:t>
            </a:r>
            <a:r>
              <a:rPr lang="en-GB" sz="2000" dirty="0" err="1" smtClean="0"/>
              <a:t>podataka</a:t>
            </a:r>
            <a:r>
              <a:rPr lang="en-GB" sz="2000" dirty="0" smtClean="0"/>
              <a:t> </a:t>
            </a:r>
            <a:r>
              <a:rPr lang="en-GB" sz="2000" dirty="0" err="1" smtClean="0"/>
              <a:t>koju</a:t>
            </a:r>
            <a:r>
              <a:rPr lang="en-GB" sz="2000" dirty="0" smtClean="0"/>
              <a:t> </a:t>
            </a:r>
            <a:r>
              <a:rPr lang="en-GB" sz="2000" dirty="0" err="1" smtClean="0"/>
              <a:t>obradi</a:t>
            </a:r>
            <a:r>
              <a:rPr lang="en-GB" sz="2000" dirty="0" smtClean="0"/>
              <a:t> </a:t>
            </a:r>
            <a:r>
              <a:rPr lang="en-GB" sz="2000" i="1" dirty="0" smtClean="0"/>
              <a:t>Time-Series Analyzer</a:t>
            </a:r>
            <a:r>
              <a:rPr lang="en-GB" sz="2000" dirty="0" smtClean="0"/>
              <a:t> </a:t>
            </a:r>
            <a:r>
              <a:rPr lang="en-GB" sz="2000" dirty="0" err="1" smtClean="0"/>
              <a:t>integrisan</a:t>
            </a:r>
            <a:r>
              <a:rPr lang="en-GB" sz="2000" dirty="0" smtClean="0"/>
              <a:t> u ANTARES-u. </a:t>
            </a:r>
            <a:endParaRPr lang="sr-Latn-RS" sz="2000" dirty="0" smtClean="0"/>
          </a:p>
          <a:p>
            <a:r>
              <a:rPr lang="en-GB" sz="2000" dirty="0" smtClean="0"/>
              <a:t>Kao </a:t>
            </a:r>
            <a:r>
              <a:rPr lang="en-GB" sz="2000" dirty="0" err="1" smtClean="0"/>
              <a:t>rezultat</a:t>
            </a:r>
            <a:r>
              <a:rPr lang="en-GB" sz="2000" dirty="0" smtClean="0"/>
              <a:t> </a:t>
            </a:r>
            <a:r>
              <a:rPr lang="en-GB" sz="2000" dirty="0" err="1" smtClean="0"/>
              <a:t>dobijaju</a:t>
            </a:r>
            <a:r>
              <a:rPr lang="en-GB" sz="2000" dirty="0" smtClean="0"/>
              <a:t> se </a:t>
            </a:r>
            <a:r>
              <a:rPr lang="en-GB" sz="2000" dirty="0" err="1" smtClean="0"/>
              <a:t>parametri</a:t>
            </a:r>
            <a:r>
              <a:rPr lang="en-GB" sz="2000" dirty="0" smtClean="0"/>
              <a:t> </a:t>
            </a:r>
            <a:r>
              <a:rPr lang="en-GB" sz="2000" dirty="0" err="1" smtClean="0"/>
              <a:t>funkcije</a:t>
            </a:r>
            <a:r>
              <a:rPr lang="en-GB" sz="2000" dirty="0" smtClean="0"/>
              <a:t> </a:t>
            </a:r>
            <a:r>
              <a:rPr lang="en-GB" sz="2000" dirty="0" err="1" smtClean="0"/>
              <a:t>raspodele</a:t>
            </a:r>
            <a:r>
              <a:rPr lang="en-GB" sz="2000" dirty="0" smtClean="0"/>
              <a:t> </a:t>
            </a:r>
            <a:r>
              <a:rPr lang="en-GB" sz="2000" dirty="0" err="1" smtClean="0"/>
              <a:t>verovatnoće</a:t>
            </a:r>
            <a:r>
              <a:rPr lang="en-GB" sz="2000" dirty="0" smtClean="0"/>
              <a:t> </a:t>
            </a:r>
            <a:r>
              <a:rPr lang="en-GB" sz="2000" dirty="0" err="1" smtClean="0"/>
              <a:t>te</a:t>
            </a:r>
            <a:r>
              <a:rPr lang="en-GB" sz="2000" dirty="0" smtClean="0"/>
              <a:t> </a:t>
            </a:r>
            <a:r>
              <a:rPr lang="en-GB" sz="2000" dirty="0" err="1" smtClean="0"/>
              <a:t>ulazne</a:t>
            </a:r>
            <a:r>
              <a:rPr lang="en-GB" sz="2000" dirty="0" smtClean="0"/>
              <a:t> </a:t>
            </a:r>
            <a:r>
              <a:rPr lang="en-GB" sz="2000" dirty="0" err="1" smtClean="0"/>
              <a:t>promenljive</a:t>
            </a:r>
            <a:r>
              <a:rPr lang="en-GB" sz="2000" dirty="0" smtClean="0"/>
              <a:t> </a:t>
            </a:r>
            <a:r>
              <a:rPr lang="en-GB" sz="2000" dirty="0" err="1" smtClean="0"/>
              <a:t>kojim</a:t>
            </a:r>
            <a:r>
              <a:rPr lang="en-GB" sz="2000" dirty="0" smtClean="0"/>
              <a:t> se </a:t>
            </a:r>
            <a:r>
              <a:rPr lang="en-GB" sz="2000" dirty="0" err="1" smtClean="0"/>
              <a:t>ona</a:t>
            </a:r>
            <a:r>
              <a:rPr lang="en-GB" sz="2000" dirty="0" smtClean="0"/>
              <a:t> </a:t>
            </a:r>
            <a:r>
              <a:rPr lang="en-GB" sz="2000" dirty="0" err="1" smtClean="0"/>
              <a:t>može</a:t>
            </a:r>
            <a:r>
              <a:rPr lang="en-GB" sz="2000" dirty="0" smtClean="0"/>
              <a:t> </a:t>
            </a:r>
            <a:r>
              <a:rPr lang="en-GB" sz="2000" dirty="0" err="1" smtClean="0"/>
              <a:t>najbolje</a:t>
            </a:r>
            <a:r>
              <a:rPr lang="en-GB" sz="2000" dirty="0" smtClean="0"/>
              <a:t> </a:t>
            </a:r>
            <a:r>
              <a:rPr lang="en-GB" sz="2000" dirty="0" err="1" smtClean="0"/>
              <a:t>opisati</a:t>
            </a:r>
            <a:r>
              <a:rPr lang="en-GB" sz="2000" dirty="0" smtClean="0"/>
              <a:t> (</a:t>
            </a:r>
            <a:r>
              <a:rPr lang="en-GB" sz="2000" dirty="0" err="1" smtClean="0"/>
              <a:t>modelovati</a:t>
            </a:r>
            <a:r>
              <a:rPr lang="en-GB" sz="2000" dirty="0" smtClean="0"/>
              <a:t>).</a:t>
            </a:r>
            <a:endParaRPr lang="sr-Latn-RS" sz="2000" dirty="0" smtClean="0"/>
          </a:p>
          <a:p>
            <a:r>
              <a:rPr lang="en-GB" sz="2000" dirty="0" err="1" smtClean="0"/>
              <a:t>Drugi</a:t>
            </a:r>
            <a:r>
              <a:rPr lang="en-GB" sz="2000" dirty="0" smtClean="0"/>
              <a:t> </a:t>
            </a:r>
            <a:r>
              <a:rPr lang="en-GB" sz="2000" dirty="0" err="1" smtClean="0"/>
              <a:t>način</a:t>
            </a:r>
            <a:r>
              <a:rPr lang="en-GB" sz="2000" dirty="0" smtClean="0"/>
              <a:t> je </a:t>
            </a:r>
            <a:r>
              <a:rPr lang="en-GB" sz="2000" dirty="0" err="1" smtClean="0"/>
              <a:t>da</a:t>
            </a:r>
            <a:r>
              <a:rPr lang="en-GB" sz="2000" dirty="0" smtClean="0"/>
              <a:t> se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parametri</a:t>
            </a:r>
            <a:r>
              <a:rPr lang="en-GB" sz="2000" dirty="0" smtClean="0"/>
              <a:t> </a:t>
            </a:r>
            <a:r>
              <a:rPr lang="en-GB" sz="2000" dirty="0" err="1" smtClean="0"/>
              <a:t>raspodele</a:t>
            </a:r>
            <a:r>
              <a:rPr lang="en-GB" sz="2000" dirty="0" smtClean="0"/>
              <a:t> </a:t>
            </a:r>
            <a:r>
              <a:rPr lang="en-GB" sz="2000" dirty="0" err="1" smtClean="0"/>
              <a:t>verovatnoće</a:t>
            </a:r>
            <a:r>
              <a:rPr lang="en-GB" sz="2000" dirty="0" smtClean="0"/>
              <a:t> </a:t>
            </a:r>
            <a:r>
              <a:rPr lang="en-GB" sz="2000" dirty="0" err="1" smtClean="0"/>
              <a:t>unesu</a:t>
            </a:r>
            <a:r>
              <a:rPr lang="en-GB" sz="2000" dirty="0" smtClean="0"/>
              <a:t> </a:t>
            </a:r>
            <a:r>
              <a:rPr lang="en-GB" sz="2000" dirty="0" err="1" smtClean="0"/>
              <a:t>direktno</a:t>
            </a:r>
            <a:r>
              <a:rPr lang="en-GB" sz="2000" dirty="0" smtClean="0"/>
              <a:t> </a:t>
            </a:r>
            <a:r>
              <a:rPr lang="en-GB" sz="2000" dirty="0" err="1" smtClean="0"/>
              <a:t>ukoliko</a:t>
            </a:r>
            <a:r>
              <a:rPr lang="en-GB" sz="2000" dirty="0" smtClean="0"/>
              <a:t> </a:t>
            </a:r>
            <a:r>
              <a:rPr lang="en-GB" sz="2000" dirty="0" err="1" smtClean="0"/>
              <a:t>su</a:t>
            </a:r>
            <a:r>
              <a:rPr lang="en-GB" sz="2000" dirty="0" smtClean="0"/>
              <a:t> </a:t>
            </a:r>
            <a:r>
              <a:rPr lang="en-GB" sz="2000" dirty="0" err="1" smtClean="0"/>
              <a:t>već</a:t>
            </a:r>
            <a:r>
              <a:rPr lang="en-GB" sz="2000" dirty="0" smtClean="0"/>
              <a:t> </a:t>
            </a:r>
            <a:r>
              <a:rPr lang="en-GB" sz="2000" dirty="0" err="1" smtClean="0"/>
              <a:t>poznati</a:t>
            </a:r>
            <a:r>
              <a:rPr lang="en-GB" sz="2000" dirty="0" smtClean="0"/>
              <a:t>, </a:t>
            </a:r>
            <a:r>
              <a:rPr lang="en-GB" sz="2000" dirty="0" err="1" smtClean="0"/>
              <a:t>ili</a:t>
            </a:r>
            <a:r>
              <a:rPr lang="en-GB" sz="2000" dirty="0" smtClean="0"/>
              <a:t> </a:t>
            </a:r>
            <a:r>
              <a:rPr lang="en-GB" sz="2000" dirty="0" err="1" smtClean="0"/>
              <a:t>ukoliko</a:t>
            </a:r>
            <a:r>
              <a:rPr lang="en-GB" sz="2000" dirty="0" smtClean="0"/>
              <a:t> se </a:t>
            </a:r>
            <a:r>
              <a:rPr lang="en-GB" sz="2000" dirty="0" err="1" smtClean="0"/>
              <a:t>nemaju</a:t>
            </a:r>
            <a:r>
              <a:rPr lang="en-GB" sz="2000" dirty="0" smtClean="0"/>
              <a:t> </a:t>
            </a:r>
            <a:r>
              <a:rPr lang="en-GB" sz="2000" dirty="0" err="1" smtClean="0"/>
              <a:t>istorijski</a:t>
            </a:r>
            <a:r>
              <a:rPr lang="en-GB" sz="2000" dirty="0" smtClean="0"/>
              <a:t> </a:t>
            </a:r>
            <a:r>
              <a:rPr lang="en-GB" sz="2000" dirty="0" err="1" smtClean="0"/>
              <a:t>podaci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raspolaganju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Nakon</a:t>
            </a:r>
            <a:r>
              <a:rPr lang="en-GB" sz="2000" dirty="0" smtClean="0"/>
              <a:t> toga </a:t>
            </a:r>
            <a:r>
              <a:rPr lang="en-GB" sz="2000" dirty="0" err="1" smtClean="0"/>
              <a:t>pokreće</a:t>
            </a:r>
            <a:r>
              <a:rPr lang="en-GB" sz="2000" dirty="0" smtClean="0"/>
              <a:t> se </a:t>
            </a:r>
            <a:r>
              <a:rPr lang="en-GB" sz="2000" i="1" dirty="0" smtClean="0"/>
              <a:t>Time-Series Generator</a:t>
            </a:r>
            <a:r>
              <a:rPr lang="en-GB" sz="2000" dirty="0" smtClean="0"/>
              <a:t> </a:t>
            </a:r>
            <a:r>
              <a:rPr lang="en-GB" sz="2000" dirty="0" err="1" smtClean="0"/>
              <a:t>koji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osnovu</a:t>
            </a:r>
            <a:r>
              <a:rPr lang="en-GB" sz="2000" dirty="0" smtClean="0"/>
              <a:t> </a:t>
            </a:r>
            <a:r>
              <a:rPr lang="en-GB" sz="2000" dirty="0" err="1" smtClean="0"/>
              <a:t>parametara</a:t>
            </a:r>
            <a:r>
              <a:rPr lang="en-GB" sz="2000" dirty="0" smtClean="0"/>
              <a:t> </a:t>
            </a:r>
            <a:r>
              <a:rPr lang="en-GB" sz="2000" dirty="0" err="1" smtClean="0"/>
              <a:t>funkcije</a:t>
            </a:r>
            <a:r>
              <a:rPr lang="en-GB" sz="2000" dirty="0" smtClean="0"/>
              <a:t> </a:t>
            </a:r>
            <a:r>
              <a:rPr lang="en-GB" sz="2000" dirty="0" err="1" smtClean="0"/>
              <a:t>raspodele</a:t>
            </a:r>
            <a:r>
              <a:rPr lang="en-GB" sz="2000" dirty="0" smtClean="0"/>
              <a:t> </a:t>
            </a:r>
            <a:r>
              <a:rPr lang="en-GB" sz="2000" dirty="0" err="1" smtClean="0"/>
              <a:t>verovatnoće</a:t>
            </a:r>
            <a:r>
              <a:rPr lang="en-GB" sz="2000" dirty="0" smtClean="0"/>
              <a:t> </a:t>
            </a:r>
            <a:r>
              <a:rPr lang="en-GB" sz="2000" dirty="0" err="1" smtClean="0"/>
              <a:t>formira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željenih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en-GB" sz="2000" dirty="0" err="1" smtClean="0"/>
              <a:t>nizova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svaku</a:t>
            </a:r>
            <a:r>
              <a:rPr lang="en-GB" sz="2000" dirty="0" smtClean="0"/>
              <a:t> </a:t>
            </a:r>
            <a:r>
              <a:rPr lang="en-GB" sz="2000" dirty="0" err="1" smtClean="0"/>
              <a:t>ulaznu</a:t>
            </a:r>
            <a:r>
              <a:rPr lang="en-GB" sz="2000" dirty="0" smtClean="0"/>
              <a:t> </a:t>
            </a:r>
            <a:r>
              <a:rPr lang="en-GB" sz="2000" dirty="0" err="1" smtClean="0"/>
              <a:t>veličinu</a:t>
            </a:r>
            <a:r>
              <a:rPr lang="en-GB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VREMENSKE SERIJE</a:t>
            </a:r>
            <a:r>
              <a:rPr lang="sr-Latn-RS" sz="3200" b="1" dirty="0" smtClean="0">
                <a:cs typeface="Times New Roman" pitchFamily="18" charset="0"/>
              </a:rPr>
              <a:t> </a:t>
            </a:r>
            <a:r>
              <a:rPr lang="sr-Latn-RS" sz="2000" b="1" dirty="0" smtClean="0">
                <a:cs typeface="Times New Roman" pitchFamily="18" charset="0"/>
              </a:rPr>
              <a:t>2/3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Proces formiranja vremenskih serija ilustrovan je na slici.</a:t>
            </a:r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endParaRPr lang="sr-Latn-RS" sz="2000" dirty="0" smtClean="0"/>
          </a:p>
          <a:p>
            <a:pPr>
              <a:buNone/>
            </a:pPr>
            <a:endParaRPr lang="sr-Latn-RS" sz="2000" dirty="0" smtClean="0"/>
          </a:p>
          <a:p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svaku</a:t>
            </a:r>
            <a:r>
              <a:rPr lang="en-GB" sz="2000" dirty="0" smtClean="0"/>
              <a:t> </a:t>
            </a:r>
            <a:r>
              <a:rPr lang="en-GB" sz="2000" dirty="0" err="1" smtClean="0"/>
              <a:t>veličinu</a:t>
            </a:r>
            <a:r>
              <a:rPr lang="en-GB" sz="2000" dirty="0" smtClean="0"/>
              <a:t> </a:t>
            </a:r>
            <a:r>
              <a:rPr lang="en-GB" sz="2000" dirty="0" err="1" smtClean="0"/>
              <a:t>potrebno</a:t>
            </a:r>
            <a:r>
              <a:rPr lang="en-GB" sz="2000" dirty="0" smtClean="0"/>
              <a:t> je </a:t>
            </a:r>
            <a:r>
              <a:rPr lang="en-GB" sz="2000" dirty="0" err="1" smtClean="0"/>
              <a:t>formirati</a:t>
            </a:r>
            <a:r>
              <a:rPr lang="en-GB" sz="2000" dirty="0" smtClean="0"/>
              <a:t> bar </a:t>
            </a:r>
            <a:r>
              <a:rPr lang="en-GB" sz="2000" dirty="0" err="1" smtClean="0"/>
              <a:t>jednu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vremensku</a:t>
            </a:r>
            <a:r>
              <a:rPr lang="en-GB" sz="2000" dirty="0" smtClean="0"/>
              <a:t> </a:t>
            </a:r>
            <a:r>
              <a:rPr lang="en-GB" sz="2000" dirty="0" err="1" smtClean="0"/>
              <a:t>seriju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Ukoliko</a:t>
            </a:r>
            <a:r>
              <a:rPr lang="en-GB" sz="2000" dirty="0" smtClean="0"/>
              <a:t> </a:t>
            </a:r>
            <a:r>
              <a:rPr lang="en-GB" sz="2000" dirty="0" err="1" smtClean="0"/>
              <a:t>ima</a:t>
            </a:r>
            <a:r>
              <a:rPr lang="en-GB" sz="2000" dirty="0" smtClean="0"/>
              <a:t> </a:t>
            </a:r>
            <a:r>
              <a:rPr lang="en-GB" sz="2000" dirty="0" err="1" smtClean="0"/>
              <a:t>potrebe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tim</a:t>
            </a:r>
            <a:r>
              <a:rPr lang="en-GB" sz="2000" dirty="0" smtClean="0"/>
              <a:t> </a:t>
            </a:r>
            <a:r>
              <a:rPr lang="en-GB" sz="2000" dirty="0" err="1" smtClean="0"/>
              <a:t>korisnik</a:t>
            </a:r>
            <a:r>
              <a:rPr lang="en-GB" sz="2000" dirty="0" smtClean="0"/>
              <a:t> </a:t>
            </a:r>
            <a:r>
              <a:rPr lang="en-GB" sz="2000" dirty="0" err="1" smtClean="0"/>
              <a:t>može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</a:t>
            </a:r>
            <a:r>
              <a:rPr lang="en-GB" sz="2000" dirty="0" err="1" smtClean="0"/>
              <a:t>izabere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vremensku</a:t>
            </a:r>
            <a:r>
              <a:rPr lang="en-GB" sz="2000" dirty="0" smtClean="0"/>
              <a:t> </a:t>
            </a:r>
            <a:r>
              <a:rPr lang="en-GB" sz="2000" dirty="0" err="1" smtClean="0"/>
              <a:t>seriju</a:t>
            </a:r>
            <a:r>
              <a:rPr lang="en-GB" sz="2000" dirty="0" smtClean="0"/>
              <a:t> </a:t>
            </a:r>
            <a:r>
              <a:rPr lang="en-GB" sz="2000" dirty="0" err="1" smtClean="0"/>
              <a:t>koja</a:t>
            </a:r>
            <a:r>
              <a:rPr lang="en-GB" sz="2000" dirty="0" smtClean="0"/>
              <a:t> </a:t>
            </a:r>
            <a:r>
              <a:rPr lang="en-GB" sz="2000" dirty="0" err="1" smtClean="0"/>
              <a:t>će</a:t>
            </a:r>
            <a:r>
              <a:rPr lang="en-GB" sz="2000" dirty="0" smtClean="0"/>
              <a:t> se </a:t>
            </a:r>
            <a:r>
              <a:rPr lang="en-GB" sz="2000" dirty="0" err="1" smtClean="0"/>
              <a:t>analizirati</a:t>
            </a:r>
            <a:r>
              <a:rPr lang="en-GB" sz="2000" dirty="0" smtClean="0"/>
              <a:t>, </a:t>
            </a:r>
            <a:r>
              <a:rPr lang="en-GB" sz="2000" dirty="0" err="1" smtClean="0"/>
              <a:t>odnosno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koju</a:t>
            </a:r>
            <a:r>
              <a:rPr lang="en-GB" sz="2000" dirty="0" smtClean="0"/>
              <a:t> </a:t>
            </a:r>
            <a:r>
              <a:rPr lang="en-GB" sz="2000" dirty="0" err="1" smtClean="0"/>
              <a:t>će</a:t>
            </a:r>
            <a:r>
              <a:rPr lang="en-GB" sz="2000" dirty="0" smtClean="0"/>
              <a:t> se </a:t>
            </a:r>
            <a:r>
              <a:rPr lang="en-GB" sz="2000" dirty="0" err="1" smtClean="0"/>
              <a:t>izvršiti</a:t>
            </a:r>
            <a:r>
              <a:rPr lang="en-GB" sz="2000" dirty="0" smtClean="0"/>
              <a:t> </a:t>
            </a:r>
            <a:r>
              <a:rPr lang="en-GB" sz="2000" dirty="0" err="1" smtClean="0"/>
              <a:t>proračun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smtClean="0"/>
              <a:t>To </a:t>
            </a:r>
            <a:r>
              <a:rPr lang="en-GB" sz="2000" dirty="0" err="1" smtClean="0"/>
              <a:t>može</a:t>
            </a:r>
            <a:r>
              <a:rPr lang="en-GB" sz="2000" dirty="0" smtClean="0"/>
              <a:t> </a:t>
            </a:r>
            <a:r>
              <a:rPr lang="en-GB" sz="2000" dirty="0" err="1" smtClean="0"/>
              <a:t>biti</a:t>
            </a:r>
            <a:r>
              <a:rPr lang="en-GB" sz="2000" dirty="0" smtClean="0"/>
              <a:t> </a:t>
            </a:r>
            <a:r>
              <a:rPr lang="en-GB" sz="2000" dirty="0" err="1" smtClean="0"/>
              <a:t>korisno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ispitivanje</a:t>
            </a:r>
            <a:r>
              <a:rPr lang="en-GB" sz="2000" dirty="0" smtClean="0"/>
              <a:t>, </a:t>
            </a:r>
            <a:r>
              <a:rPr lang="en-GB" sz="2000" dirty="0" err="1" smtClean="0"/>
              <a:t>na</a:t>
            </a:r>
            <a:r>
              <a:rPr lang="en-GB" sz="2000" dirty="0" smtClean="0"/>
              <a:t> primer, </a:t>
            </a:r>
            <a:r>
              <a:rPr lang="en-GB" sz="2000" dirty="0" err="1" smtClean="0"/>
              <a:t>scenarija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godinu</a:t>
            </a:r>
            <a:r>
              <a:rPr lang="en-GB" sz="2000" dirty="0" smtClean="0"/>
              <a:t> </a:t>
            </a:r>
            <a:r>
              <a:rPr lang="en-GB" sz="2000" dirty="0" err="1" smtClean="0"/>
              <a:t>koja</a:t>
            </a:r>
            <a:r>
              <a:rPr lang="en-GB" sz="2000" dirty="0" smtClean="0"/>
              <a:t> je </a:t>
            </a:r>
            <a:r>
              <a:rPr lang="en-GB" sz="2000" dirty="0" err="1" smtClean="0"/>
              <a:t>naročito</a:t>
            </a:r>
            <a:r>
              <a:rPr lang="en-GB" sz="2000" dirty="0" smtClean="0"/>
              <a:t> </a:t>
            </a:r>
            <a:r>
              <a:rPr lang="en-GB" sz="2000" dirty="0" err="1" smtClean="0"/>
              <a:t>uticajna</a:t>
            </a:r>
            <a:r>
              <a:rPr lang="en-GB" sz="2000" dirty="0" smtClean="0"/>
              <a:t> </a:t>
            </a:r>
            <a:r>
              <a:rPr lang="en-GB" sz="2000" dirty="0" err="1" smtClean="0"/>
              <a:t>na</a:t>
            </a:r>
            <a:r>
              <a:rPr lang="en-GB" sz="2000" dirty="0" smtClean="0"/>
              <a:t> </a:t>
            </a:r>
            <a:r>
              <a:rPr lang="en-GB" sz="2000" dirty="0" err="1" smtClean="0"/>
              <a:t>proizvodnju</a:t>
            </a:r>
            <a:r>
              <a:rPr lang="en-GB" sz="2000" dirty="0" smtClean="0"/>
              <a:t> HE (</a:t>
            </a:r>
            <a:r>
              <a:rPr lang="en-GB" sz="2000" dirty="0" err="1" smtClean="0"/>
              <a:t>definiše</a:t>
            </a:r>
            <a:r>
              <a:rPr lang="en-GB" sz="2000" dirty="0" smtClean="0"/>
              <a:t> se scenario </a:t>
            </a:r>
            <a:r>
              <a:rPr lang="en-GB" sz="2000" dirty="0" err="1" smtClean="0"/>
              <a:t>koji</a:t>
            </a:r>
            <a:r>
              <a:rPr lang="en-GB" sz="2000" dirty="0" smtClean="0"/>
              <a:t> </a:t>
            </a:r>
            <a:r>
              <a:rPr lang="en-GB" sz="2000" dirty="0" err="1" smtClean="0"/>
              <a:t>odgovara</a:t>
            </a:r>
            <a:r>
              <a:rPr lang="en-GB" sz="2000" dirty="0" smtClean="0"/>
              <a:t> </a:t>
            </a:r>
            <a:r>
              <a:rPr lang="en-GB" sz="2000" dirty="0" err="1" smtClean="0"/>
              <a:t>sušnoj</a:t>
            </a:r>
            <a:r>
              <a:rPr lang="en-GB" sz="2000" dirty="0" smtClean="0"/>
              <a:t> </a:t>
            </a:r>
            <a:r>
              <a:rPr lang="en-GB" sz="2000" dirty="0" err="1" smtClean="0"/>
              <a:t>ili</a:t>
            </a:r>
            <a:r>
              <a:rPr lang="en-GB" sz="2000" dirty="0" smtClean="0"/>
              <a:t> </a:t>
            </a:r>
            <a:r>
              <a:rPr lang="en-GB" sz="2000" dirty="0" err="1" smtClean="0"/>
              <a:t>naročito</a:t>
            </a:r>
            <a:r>
              <a:rPr lang="en-GB" sz="2000" dirty="0" smtClean="0"/>
              <a:t> </a:t>
            </a:r>
            <a:r>
              <a:rPr lang="en-GB" sz="2000" dirty="0" err="1" smtClean="0"/>
              <a:t>kišnoj</a:t>
            </a:r>
            <a:r>
              <a:rPr lang="en-GB" sz="2000" dirty="0" smtClean="0"/>
              <a:t> </a:t>
            </a:r>
            <a:r>
              <a:rPr lang="en-GB" sz="2000" dirty="0" err="1" smtClean="0"/>
              <a:t>godini</a:t>
            </a:r>
            <a:r>
              <a:rPr lang="en-GB" sz="2000" dirty="0" smtClean="0"/>
              <a:t>).</a:t>
            </a:r>
            <a:endParaRPr lang="sr-Latn-RS" sz="2000" dirty="0" smtClean="0"/>
          </a:p>
        </p:txBody>
      </p:sp>
      <p:pic>
        <p:nvPicPr>
          <p:cNvPr id="3074" name="Picture 2" descr="H:\01 NASTAVA\01 Predmeti\Planiranje EES-a\Antares\Antares_Materijali_1\02 TS_analy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7677150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VREMENSKE SERIJE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3/3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V</a:t>
            </a:r>
            <a:r>
              <a:rPr lang="en-GB" sz="2000" dirty="0" err="1" smtClean="0"/>
              <a:t>remensk</a:t>
            </a:r>
            <a:r>
              <a:rPr lang="sr-Latn-RS" sz="2000" dirty="0" smtClean="0"/>
              <a:t>e</a:t>
            </a:r>
            <a:r>
              <a:rPr lang="en-GB" sz="2000" dirty="0" smtClean="0"/>
              <a:t> </a:t>
            </a:r>
            <a:r>
              <a:rPr lang="en-GB" sz="2000" dirty="0" err="1" smtClean="0"/>
              <a:t>serij</a:t>
            </a:r>
            <a:r>
              <a:rPr lang="sr-Latn-RS" sz="2000" dirty="0" smtClean="0"/>
              <a:t>e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neku</a:t>
            </a:r>
            <a:r>
              <a:rPr lang="en-GB" sz="2000" dirty="0" smtClean="0"/>
              <a:t> </a:t>
            </a:r>
            <a:r>
              <a:rPr lang="en-GB" sz="2000" dirty="0" err="1" smtClean="0"/>
              <a:t>veličinu</a:t>
            </a:r>
            <a:r>
              <a:rPr lang="en-GB" sz="2000" dirty="0" smtClean="0"/>
              <a:t> mo</a:t>
            </a:r>
            <a:r>
              <a:rPr lang="sr-Latn-RS" sz="2000" dirty="0" smtClean="0"/>
              <a:t>gu se</a:t>
            </a:r>
            <a:r>
              <a:rPr lang="en-GB" sz="2000" dirty="0" smtClean="0"/>
              <a:t> </a:t>
            </a:r>
            <a:r>
              <a:rPr lang="en-GB" sz="2000" dirty="0" err="1" smtClean="0"/>
              <a:t>formirati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bez</a:t>
            </a:r>
            <a:r>
              <a:rPr lang="en-GB" sz="2000" dirty="0" smtClean="0"/>
              <a:t> </a:t>
            </a:r>
            <a:r>
              <a:rPr lang="en-GB" sz="2000" dirty="0" err="1" smtClean="0"/>
              <a:t>upotrebe</a:t>
            </a:r>
            <a:r>
              <a:rPr lang="en-GB" sz="2000" dirty="0" smtClean="0"/>
              <a:t> </a:t>
            </a:r>
            <a:r>
              <a:rPr lang="en-GB" sz="2000" dirty="0" err="1" smtClean="0"/>
              <a:t>opcije</a:t>
            </a:r>
            <a:r>
              <a:rPr lang="en-GB" sz="2000" dirty="0" smtClean="0"/>
              <a:t> </a:t>
            </a:r>
            <a:r>
              <a:rPr lang="en-GB" sz="2000" i="1" dirty="0" smtClean="0"/>
              <a:t>Time-Series Generator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Potrebno</a:t>
            </a:r>
            <a:r>
              <a:rPr lang="en-GB" sz="2000" dirty="0" smtClean="0"/>
              <a:t> je </a:t>
            </a:r>
            <a:r>
              <a:rPr lang="en-GB" sz="2000" dirty="0" err="1" smtClean="0"/>
              <a:t>kao</a:t>
            </a:r>
            <a:r>
              <a:rPr lang="en-GB" sz="2000" dirty="0" smtClean="0"/>
              <a:t> </a:t>
            </a:r>
            <a:r>
              <a:rPr lang="en-GB" sz="2000" dirty="0" err="1" smtClean="0"/>
              <a:t>seriju</a:t>
            </a:r>
            <a:r>
              <a:rPr lang="en-GB" sz="2000" dirty="0" smtClean="0"/>
              <a:t> </a:t>
            </a:r>
            <a:r>
              <a:rPr lang="en-GB" sz="2000" dirty="0" err="1" smtClean="0"/>
              <a:t>podataka</a:t>
            </a:r>
            <a:r>
              <a:rPr lang="en-GB" sz="2000" dirty="0" smtClean="0"/>
              <a:t> </a:t>
            </a:r>
            <a:r>
              <a:rPr lang="en-GB" sz="2000" dirty="0" err="1" smtClean="0"/>
              <a:t>uneti</a:t>
            </a:r>
            <a:r>
              <a:rPr lang="en-GB" sz="2000" dirty="0" smtClean="0"/>
              <a:t> </a:t>
            </a:r>
            <a:r>
              <a:rPr lang="en-GB" sz="2000" dirty="0" err="1" smtClean="0"/>
              <a:t>podatke</a:t>
            </a:r>
            <a:r>
              <a:rPr lang="en-GB" sz="2000" dirty="0" smtClean="0"/>
              <a:t> o </a:t>
            </a:r>
            <a:r>
              <a:rPr lang="en-GB" sz="2000" dirty="0" err="1" smtClean="0"/>
              <a:t>razmatranoj</a:t>
            </a:r>
            <a:r>
              <a:rPr lang="en-GB" sz="2000" dirty="0" smtClean="0"/>
              <a:t> </a:t>
            </a:r>
            <a:r>
              <a:rPr lang="en-GB" sz="2000" dirty="0" err="1" smtClean="0"/>
              <a:t>veličini</a:t>
            </a:r>
            <a:r>
              <a:rPr lang="en-GB" sz="2000" dirty="0" smtClean="0"/>
              <a:t>. Na primer, </a:t>
            </a:r>
            <a:r>
              <a:rPr lang="en-GB" sz="2000" dirty="0" err="1" smtClean="0"/>
              <a:t>satni</a:t>
            </a:r>
            <a:r>
              <a:rPr lang="en-GB" sz="2000" dirty="0" smtClean="0"/>
              <a:t> </a:t>
            </a:r>
            <a:r>
              <a:rPr lang="en-GB" sz="2000" dirty="0" err="1" smtClean="0"/>
              <a:t>profil</a:t>
            </a:r>
            <a:r>
              <a:rPr lang="en-GB" sz="2000" dirty="0" smtClean="0"/>
              <a:t> </a:t>
            </a:r>
            <a:r>
              <a:rPr lang="en-GB" sz="2000" dirty="0" err="1" smtClean="0"/>
              <a:t>potrošnje</a:t>
            </a:r>
            <a:r>
              <a:rPr lang="en-GB" sz="2000" dirty="0" smtClean="0"/>
              <a:t> u </a:t>
            </a:r>
            <a:r>
              <a:rPr lang="en-GB" sz="2000" dirty="0" err="1" smtClean="0"/>
              <a:t>nekom</a:t>
            </a:r>
            <a:r>
              <a:rPr lang="en-GB" sz="2000" dirty="0" smtClean="0"/>
              <a:t> </a:t>
            </a:r>
            <a:r>
              <a:rPr lang="en-GB" sz="2000" dirty="0" err="1" smtClean="0"/>
              <a:t>čvoru</a:t>
            </a:r>
            <a:r>
              <a:rPr lang="en-GB" sz="2000" dirty="0" smtClean="0"/>
              <a:t> </a:t>
            </a:r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razmatrani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</a:t>
            </a:r>
            <a:r>
              <a:rPr lang="en-GB" sz="2000" dirty="0" smtClean="0"/>
              <a:t> </a:t>
            </a:r>
            <a:r>
              <a:rPr lang="en-GB" sz="2000" dirty="0" err="1" smtClean="0"/>
              <a:t>horizont</a:t>
            </a:r>
            <a:r>
              <a:rPr lang="en-GB" sz="2000" dirty="0" smtClean="0"/>
              <a:t>. </a:t>
            </a:r>
            <a:endParaRPr lang="sr-Latn-RS" sz="2000" dirty="0" smtClean="0"/>
          </a:p>
          <a:p>
            <a:r>
              <a:rPr lang="en-GB" sz="2000" dirty="0" err="1" smtClean="0"/>
              <a:t>Za</a:t>
            </a:r>
            <a:r>
              <a:rPr lang="en-GB" sz="2000" dirty="0" smtClean="0"/>
              <a:t> </a:t>
            </a:r>
            <a:r>
              <a:rPr lang="en-GB" sz="2000" dirty="0" err="1" smtClean="0"/>
              <a:t>godinu</a:t>
            </a:r>
            <a:r>
              <a:rPr lang="en-GB" sz="2000" dirty="0" smtClean="0"/>
              <a:t> </a:t>
            </a:r>
            <a:r>
              <a:rPr lang="en-GB" sz="2000" dirty="0" err="1" smtClean="0"/>
              <a:t>dana</a:t>
            </a:r>
            <a:r>
              <a:rPr lang="en-GB" sz="2000" dirty="0" smtClean="0"/>
              <a:t> </a:t>
            </a:r>
            <a:r>
              <a:rPr lang="en-GB" sz="2000" dirty="0" err="1" smtClean="0"/>
              <a:t>potrebno</a:t>
            </a:r>
            <a:r>
              <a:rPr lang="en-GB" sz="2000" dirty="0" smtClean="0"/>
              <a:t> je </a:t>
            </a:r>
            <a:r>
              <a:rPr lang="en-GB" sz="2000" dirty="0" err="1" smtClean="0"/>
              <a:t>uneti</a:t>
            </a:r>
            <a:r>
              <a:rPr lang="en-GB" sz="2000" dirty="0" smtClean="0"/>
              <a:t> 8760 </a:t>
            </a:r>
            <a:r>
              <a:rPr lang="en-GB" sz="2000" dirty="0" err="1" smtClean="0"/>
              <a:t>podataka</a:t>
            </a:r>
            <a:r>
              <a:rPr lang="en-GB" sz="2000" dirty="0" smtClean="0"/>
              <a:t>. Na primer </a:t>
            </a:r>
            <a:r>
              <a:rPr lang="en-GB" sz="2000" dirty="0" err="1" smtClean="0"/>
              <a:t>ti</a:t>
            </a:r>
            <a:r>
              <a:rPr lang="en-GB" sz="2000" dirty="0" smtClean="0"/>
              <a:t> </a:t>
            </a:r>
            <a:r>
              <a:rPr lang="en-GB" sz="2000" dirty="0" err="1" smtClean="0"/>
              <a:t>podaci</a:t>
            </a:r>
            <a:r>
              <a:rPr lang="en-GB" sz="2000" dirty="0" smtClean="0"/>
              <a:t> </a:t>
            </a:r>
            <a:r>
              <a:rPr lang="en-GB" sz="2000" dirty="0" err="1" smtClean="0"/>
              <a:t>mogu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se </a:t>
            </a:r>
            <a:r>
              <a:rPr lang="en-GB" sz="2000" dirty="0" err="1" smtClean="0"/>
              <a:t>dobiju</a:t>
            </a:r>
            <a:r>
              <a:rPr lang="en-GB" sz="2000" dirty="0" smtClean="0"/>
              <a:t> </a:t>
            </a:r>
            <a:r>
              <a:rPr lang="en-GB" sz="2000" dirty="0" err="1" smtClean="0"/>
              <a:t>prognozom</a:t>
            </a:r>
            <a:r>
              <a:rPr lang="en-GB" sz="2000" dirty="0" smtClean="0"/>
              <a:t> </a:t>
            </a:r>
            <a:r>
              <a:rPr lang="en-GB" sz="2000" dirty="0" err="1" smtClean="0"/>
              <a:t>ili</a:t>
            </a:r>
            <a:r>
              <a:rPr lang="en-GB" sz="2000" dirty="0" smtClean="0"/>
              <a:t> </a:t>
            </a:r>
            <a:r>
              <a:rPr lang="en-GB" sz="2000" dirty="0" err="1" smtClean="0"/>
              <a:t>nekom</a:t>
            </a:r>
            <a:r>
              <a:rPr lang="en-GB" sz="2000" dirty="0" smtClean="0"/>
              <a:t> </a:t>
            </a:r>
            <a:r>
              <a:rPr lang="en-GB" sz="2000" dirty="0" err="1" smtClean="0"/>
              <a:t>drugom</a:t>
            </a:r>
            <a:r>
              <a:rPr lang="en-GB" sz="2000" dirty="0" smtClean="0"/>
              <a:t> </a:t>
            </a:r>
            <a:r>
              <a:rPr lang="en-GB" sz="2000" dirty="0" err="1" smtClean="0"/>
              <a:t>analizom</a:t>
            </a:r>
            <a:r>
              <a:rPr lang="en-GB" sz="2000" dirty="0" smtClean="0"/>
              <a:t> van </a:t>
            </a:r>
            <a:r>
              <a:rPr lang="en-GB" sz="2000" dirty="0" err="1" smtClean="0"/>
              <a:t>programa</a:t>
            </a:r>
            <a:r>
              <a:rPr lang="en-GB" sz="2000" dirty="0" smtClean="0"/>
              <a:t> A</a:t>
            </a:r>
            <a:r>
              <a:rPr lang="sr-Latn-RS" sz="2000" dirty="0" smtClean="0"/>
              <a:t>ntares</a:t>
            </a:r>
            <a:r>
              <a:rPr lang="en-GB" sz="2000" dirty="0" smtClean="0"/>
              <a:t>.</a:t>
            </a:r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b="1" dirty="0" smtClean="0">
                <a:latin typeface="+mn-lt"/>
                <a:cs typeface="Times New Roman" pitchFamily="18" charset="0"/>
              </a:rPr>
              <a:t>MODELOVANJE POTROŠNJE </a:t>
            </a:r>
            <a:r>
              <a:rPr lang="sr-Latn-RS" sz="2000" b="1" dirty="0" smtClean="0">
                <a:latin typeface="+mn-lt"/>
                <a:cs typeface="Times New Roman" pitchFamily="18" charset="0"/>
              </a:rPr>
              <a:t>1/2</a:t>
            </a:r>
            <a:endParaRPr lang="en-US" sz="3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Latn-RS" sz="2000" dirty="0" smtClean="0"/>
              <a:t>Da bi se modelovala potrošnja u nekom čvoru mora se raspolagati sa istorijskim podacima o potrošnji na osnovu kojih </a:t>
            </a:r>
            <a:r>
              <a:rPr lang="en-GB" sz="2000" i="1" dirty="0" smtClean="0"/>
              <a:t>Time-Series Analyzer</a:t>
            </a:r>
            <a:r>
              <a:rPr lang="en-GB" sz="2000" dirty="0" smtClean="0"/>
              <a:t> </a:t>
            </a:r>
            <a:r>
              <a:rPr lang="sr-Latn-RS" sz="2000" dirty="0" smtClean="0"/>
              <a:t>odredi potrebne stohastičke </a:t>
            </a:r>
            <a:r>
              <a:rPr lang="en-GB" sz="2000" dirty="0" err="1" smtClean="0"/>
              <a:t>parametr</a:t>
            </a:r>
            <a:r>
              <a:rPr lang="sr-Latn-RS" sz="2000" dirty="0" smtClean="0"/>
              <a:t>e potrošnje.</a:t>
            </a:r>
          </a:p>
          <a:p>
            <a:r>
              <a:rPr lang="sr-Latn-RS" sz="2000" dirty="0" smtClean="0"/>
              <a:t>A</a:t>
            </a:r>
            <a:r>
              <a:rPr lang="en-US" sz="2000" dirty="0" smtClean="0"/>
              <a:t>k</a:t>
            </a:r>
            <a:r>
              <a:rPr lang="sr-Latn-RS" sz="2000" dirty="0" smtClean="0"/>
              <a:t>o se nemaju istorijski podaci zahtevani stohastički parametri se moraju uneti ručno.</a:t>
            </a:r>
          </a:p>
          <a:p>
            <a:r>
              <a:rPr lang="sr-Latn-RS" sz="2000" dirty="0" smtClean="0"/>
              <a:t>Neki od stohastičkih parametara su tip raspodele verovatnoće (normalna raspodela, beta raspodela,...), parametri odabrane raspodele (matematičko očekivanje, matematičko odstupanje), koeficijenti prostorne korelacije, dnevni profil potrošnje.</a:t>
            </a:r>
          </a:p>
          <a:p>
            <a:r>
              <a:rPr lang="sr-Latn-RS" sz="2000" dirty="0" smtClean="0"/>
              <a:t>Na osnovu stohastičkih parametara </a:t>
            </a:r>
            <a:r>
              <a:rPr lang="en-GB" sz="2000" i="1" dirty="0" smtClean="0"/>
              <a:t>Time-Series Generator</a:t>
            </a:r>
            <a:r>
              <a:rPr lang="en-GB" sz="2000" dirty="0" smtClean="0"/>
              <a:t> </a:t>
            </a:r>
            <a:r>
              <a:rPr lang="en-GB" sz="2000" dirty="0" err="1" smtClean="0"/>
              <a:t>formira</a:t>
            </a:r>
            <a:r>
              <a:rPr lang="sr-Latn-RS" sz="2000" dirty="0" smtClean="0"/>
              <a:t> zadati</a:t>
            </a:r>
            <a:r>
              <a:rPr lang="en-GB" sz="2000" dirty="0" smtClean="0"/>
              <a:t> </a:t>
            </a:r>
            <a:r>
              <a:rPr lang="en-GB" sz="2000" dirty="0" err="1" smtClean="0"/>
              <a:t>broj</a:t>
            </a:r>
            <a:r>
              <a:rPr lang="en-GB" sz="2000" dirty="0" smtClean="0"/>
              <a:t> </a:t>
            </a:r>
            <a:r>
              <a:rPr lang="en-GB" sz="2000" dirty="0" err="1" smtClean="0"/>
              <a:t>vremenskih</a:t>
            </a:r>
            <a:r>
              <a:rPr lang="en-GB" sz="2000" dirty="0" smtClean="0"/>
              <a:t> </a:t>
            </a:r>
            <a:r>
              <a:rPr lang="sr-Latn-RS" sz="2000" dirty="0" smtClean="0"/>
              <a:t>serija.</a:t>
            </a:r>
          </a:p>
          <a:p>
            <a:pPr>
              <a:buNone/>
            </a:pPr>
            <a:endParaRPr lang="sr-Latn-RS" sz="2000" dirty="0" smtClean="0"/>
          </a:p>
          <a:p>
            <a:endParaRPr lang="sr-Latn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2291</Words>
  <Application>Microsoft Office PowerPoint</Application>
  <PresentationFormat>On-screen Show (4:3)</PresentationFormat>
  <Paragraphs>190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OSNOVNE INFORMACIJE</vt:lpstr>
      <vt:lpstr>METODOLOGIJA</vt:lpstr>
      <vt:lpstr>MODELOVANJE SISTEMA 1/2</vt:lpstr>
      <vt:lpstr>MODELOVANJE SISTEMA 2/2</vt:lpstr>
      <vt:lpstr>VREMENSKE SERIJE 1/3</vt:lpstr>
      <vt:lpstr>VREMENSKE SERIJE 2/3</vt:lpstr>
      <vt:lpstr>VREMENSKE SERIJE 3/3</vt:lpstr>
      <vt:lpstr>MODELOVANJE POTROŠNJE 1/2</vt:lpstr>
      <vt:lpstr>MODELOVANJE POTROŠNJE 2/2</vt:lpstr>
      <vt:lpstr>MODELOVANJE VETROELEKTRANA 1/2</vt:lpstr>
      <vt:lpstr>MODELOVANJE VETROELEKTRANA 2/2</vt:lpstr>
      <vt:lpstr>MODELOVANJE SOLARNIH ELEKTRANA 1/2</vt:lpstr>
      <vt:lpstr>MODELOVANJE SOLARNIH ELEKTRANA 2/2</vt:lpstr>
      <vt:lpstr>MODELOVANJE TERMOELEKTRANA 1/3</vt:lpstr>
      <vt:lpstr>MODELOVANJE TERMOELEKTRANA 1/3</vt:lpstr>
      <vt:lpstr>MODELOVANJE TERMOELEKTRANA 2/3</vt:lpstr>
      <vt:lpstr>MODELOVANJE TERMOELEKTRANA 3/3</vt:lpstr>
      <vt:lpstr>MODELOVANJE HIDROELEKTRANA 1/3</vt:lpstr>
      <vt:lpstr>MODELOVANJE HIDROELEKTRANA 2/3</vt:lpstr>
      <vt:lpstr>MODELOVANJE HIDROELEKTRANA 3/3</vt:lpstr>
      <vt:lpstr>MODELOVANJE PRENOSNE MREŽE</vt:lpstr>
      <vt:lpstr>OBAVEZUJUĆA OGRANIČENJA 1/2</vt:lpstr>
      <vt:lpstr>OBAVEZUJUĆA OGRANIČENJA 2/2</vt:lpstr>
      <vt:lpstr>PARAMETRI SIMULACIJE 1/2</vt:lpstr>
      <vt:lpstr>PARAMETRI SIMULACIJE 2/2</vt:lpstr>
      <vt:lpstr>POKRETANJE SIMULACIJE</vt:lpstr>
      <vt:lpstr>REZULTATI SIMULACIJE</vt:lpstr>
      <vt:lpstr>KAKO NAUČITI ANTARES?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ANTARES</dc:title>
  <dc:creator>Savic</dc:creator>
  <cp:lastModifiedBy>Savic</cp:lastModifiedBy>
  <cp:revision>75</cp:revision>
  <dcterms:created xsi:type="dcterms:W3CDTF">2006-08-16T00:00:00Z</dcterms:created>
  <dcterms:modified xsi:type="dcterms:W3CDTF">2024-11-17T12:36:45Z</dcterms:modified>
</cp:coreProperties>
</file>